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40"/>
  </p:notesMasterIdLst>
  <p:sldIdLst>
    <p:sldId id="256" r:id="rId2"/>
    <p:sldId id="258" r:id="rId3"/>
    <p:sldId id="261" r:id="rId4"/>
    <p:sldId id="262" r:id="rId5"/>
    <p:sldId id="302" r:id="rId6"/>
    <p:sldId id="263" r:id="rId7"/>
    <p:sldId id="264" r:id="rId8"/>
    <p:sldId id="265" r:id="rId9"/>
    <p:sldId id="266" r:id="rId10"/>
    <p:sldId id="267" r:id="rId11"/>
    <p:sldId id="303" r:id="rId12"/>
    <p:sldId id="304" r:id="rId13"/>
    <p:sldId id="269" r:id="rId14"/>
    <p:sldId id="306" r:id="rId15"/>
    <p:sldId id="271" r:id="rId16"/>
    <p:sldId id="307" r:id="rId17"/>
    <p:sldId id="273" r:id="rId18"/>
    <p:sldId id="274" r:id="rId19"/>
    <p:sldId id="308" r:id="rId20"/>
    <p:sldId id="283" r:id="rId21"/>
    <p:sldId id="284" r:id="rId22"/>
    <p:sldId id="285" r:id="rId23"/>
    <p:sldId id="286" r:id="rId24"/>
    <p:sldId id="287" r:id="rId25"/>
    <p:sldId id="288" r:id="rId26"/>
    <p:sldId id="289" r:id="rId27"/>
    <p:sldId id="290" r:id="rId28"/>
    <p:sldId id="291" r:id="rId29"/>
    <p:sldId id="309" r:id="rId30"/>
    <p:sldId id="292" r:id="rId31"/>
    <p:sldId id="310" r:id="rId32"/>
    <p:sldId id="294" r:id="rId33"/>
    <p:sldId id="311" r:id="rId34"/>
    <p:sldId id="297" r:id="rId35"/>
    <p:sldId id="312" r:id="rId36"/>
    <p:sldId id="313" r:id="rId37"/>
    <p:sldId id="314" r:id="rId38"/>
    <p:sldId id="300" r:id="rId39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219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20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CF86E2-AAC8-4A28-883A-54AED05AB9B9}" type="datetimeFigureOut">
              <a:rPr lang="pl-PL" smtClean="0"/>
              <a:t>15.06.2020</a:t>
            </a:fld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 dirty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AD2DA0-55F1-4A2A-9EF1-5F0DEC928C11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050553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pl-P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C52C92D-255F-473A-A295-4D014ED460D3}" type="slidenum">
              <a:rPr lang="pl-PL" altLang="pl-PL" smtClean="0"/>
              <a:pPr>
                <a:defRPr/>
              </a:pPr>
              <a:t>2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4217302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7544483" y="877033"/>
            <a:ext cx="1299300" cy="577200"/>
          </a:xfrm>
          <a:prstGeom prst="triangle">
            <a:avLst>
              <a:gd name="adj" fmla="val 32425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1" y="-9451"/>
            <a:ext cx="8661398" cy="6867451"/>
            <a:chOff x="0" y="-7088"/>
            <a:chExt cx="8661398" cy="5150588"/>
          </a:xfrm>
        </p:grpSpPr>
        <p:sp>
          <p:nvSpPr>
            <p:cNvPr id="12" name="Google Shape;12;p2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3" name="Google Shape;13;p2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4" name="Google Shape;14;p2"/>
          <p:cNvGrpSpPr/>
          <p:nvPr/>
        </p:nvGrpSpPr>
        <p:grpSpPr>
          <a:xfrm rot="10800000" flipH="1">
            <a:off x="2" y="1454351"/>
            <a:ext cx="8847502" cy="3949300"/>
            <a:chOff x="-8178042" y="-4493254"/>
            <a:chExt cx="19483598" cy="6522736"/>
          </a:xfrm>
        </p:grpSpPr>
        <p:sp>
          <p:nvSpPr>
            <p:cNvPr id="15" name="Google Shape;15;p2"/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7" name="Google Shape;17;p2"/>
          <p:cNvGrpSpPr/>
          <p:nvPr/>
        </p:nvGrpSpPr>
        <p:grpSpPr>
          <a:xfrm>
            <a:off x="3677237" y="5704465"/>
            <a:ext cx="5480829" cy="577328"/>
            <a:chOff x="5582265" y="4646738"/>
            <a:chExt cx="5480829" cy="432996"/>
          </a:xfrm>
        </p:grpSpPr>
        <p:sp>
          <p:nvSpPr>
            <p:cNvPr id="18" name="Google Shape;18;p2"/>
            <p:cNvSpPr/>
            <p:nvPr/>
          </p:nvSpPr>
          <p:spPr>
            <a:xfrm rot="10800000">
              <a:off x="5582265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grpSp>
          <p:nvGrpSpPr>
            <p:cNvPr id="19" name="Google Shape;19;p2"/>
            <p:cNvGrpSpPr/>
            <p:nvPr/>
          </p:nvGrpSpPr>
          <p:grpSpPr>
            <a:xfrm flipH="1">
              <a:off x="5585232" y="4646738"/>
              <a:ext cx="5477861" cy="304551"/>
              <a:chOff x="-24158748" y="330075"/>
              <a:chExt cx="30568423" cy="1699506"/>
            </a:xfrm>
          </p:grpSpPr>
          <p:sp>
            <p:nvSpPr>
              <p:cNvPr id="20" name="Google Shape;20;p2"/>
              <p:cNvSpPr/>
              <p:nvPr/>
            </p:nvSpPr>
            <p:spPr>
              <a:xfrm>
                <a:off x="-24158748" y="330081"/>
                <a:ext cx="289080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4710175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</p:grpSp>
      <p:sp>
        <p:nvSpPr>
          <p:cNvPr id="22" name="Google Shape;22;p2"/>
          <p:cNvSpPr txBox="1">
            <a:spLocks noGrp="1"/>
          </p:cNvSpPr>
          <p:nvPr>
            <p:ph type="ctrTitle"/>
          </p:nvPr>
        </p:nvSpPr>
        <p:spPr>
          <a:xfrm>
            <a:off x="685800" y="1454333"/>
            <a:ext cx="5367900" cy="394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rPr lang="pl-PL"/>
              <a:t>Kliknij, aby edytować styl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87037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/>
          <p:cNvSpPr>
            <a:spLocks noChangeAspect="1" noEditPoints="1"/>
          </p:cNvSpPr>
          <p:nvPr/>
        </p:nvSpPr>
        <p:spPr bwMode="auto">
          <a:xfrm>
            <a:off x="5489575" y="0"/>
            <a:ext cx="3394075" cy="6858000"/>
          </a:xfrm>
          <a:custGeom>
            <a:avLst/>
            <a:gdLst>
              <a:gd name="T0" fmla="*/ 2147483646 w 2409"/>
              <a:gd name="T1" fmla="*/ 2147483646 h 4865"/>
              <a:gd name="T2" fmla="*/ 2147483646 w 2409"/>
              <a:gd name="T3" fmla="*/ 2147483646 h 4865"/>
              <a:gd name="T4" fmla="*/ 2147483646 w 2409"/>
              <a:gd name="T5" fmla="*/ 2147483646 h 4865"/>
              <a:gd name="T6" fmla="*/ 2147483646 w 2409"/>
              <a:gd name="T7" fmla="*/ 2147483646 h 4865"/>
              <a:gd name="T8" fmla="*/ 2147483646 w 2409"/>
              <a:gd name="T9" fmla="*/ 2147483646 h 4865"/>
              <a:gd name="T10" fmla="*/ 2147483646 w 2409"/>
              <a:gd name="T11" fmla="*/ 2147483646 h 4865"/>
              <a:gd name="T12" fmla="*/ 2147483646 w 2409"/>
              <a:gd name="T13" fmla="*/ 2147483646 h 4865"/>
              <a:gd name="T14" fmla="*/ 2147483646 w 2409"/>
              <a:gd name="T15" fmla="*/ 2147483646 h 4865"/>
              <a:gd name="T16" fmla="*/ 2147483646 w 2409"/>
              <a:gd name="T17" fmla="*/ 2147483646 h 4865"/>
              <a:gd name="T18" fmla="*/ 2147483646 w 2409"/>
              <a:gd name="T19" fmla="*/ 2147483646 h 4865"/>
              <a:gd name="T20" fmla="*/ 2147483646 w 2409"/>
              <a:gd name="T21" fmla="*/ 2147483646 h 4865"/>
              <a:gd name="T22" fmla="*/ 2147483646 w 2409"/>
              <a:gd name="T23" fmla="*/ 2147483646 h 4865"/>
              <a:gd name="T24" fmla="*/ 2147483646 w 2409"/>
              <a:gd name="T25" fmla="*/ 2147483646 h 4865"/>
              <a:gd name="T26" fmla="*/ 2147483646 w 2409"/>
              <a:gd name="T27" fmla="*/ 2147483646 h 4865"/>
              <a:gd name="T28" fmla="*/ 2147483646 w 2409"/>
              <a:gd name="T29" fmla="*/ 2147483646 h 4865"/>
              <a:gd name="T30" fmla="*/ 2147483646 w 2409"/>
              <a:gd name="T31" fmla="*/ 2147483646 h 4865"/>
              <a:gd name="T32" fmla="*/ 2147483646 w 2409"/>
              <a:gd name="T33" fmla="*/ 2147483646 h 4865"/>
              <a:gd name="T34" fmla="*/ 2147483646 w 2409"/>
              <a:gd name="T35" fmla="*/ 2147483646 h 4865"/>
              <a:gd name="T36" fmla="*/ 2147483646 w 2409"/>
              <a:gd name="T37" fmla="*/ 2147483646 h 4865"/>
              <a:gd name="T38" fmla="*/ 2147483646 w 2409"/>
              <a:gd name="T39" fmla="*/ 2147483646 h 4865"/>
              <a:gd name="T40" fmla="*/ 2147483646 w 2409"/>
              <a:gd name="T41" fmla="*/ 2147483646 h 4865"/>
              <a:gd name="T42" fmla="*/ 2147483646 w 2409"/>
              <a:gd name="T43" fmla="*/ 2147483646 h 4865"/>
              <a:gd name="T44" fmla="*/ 2147483646 w 2409"/>
              <a:gd name="T45" fmla="*/ 2147483646 h 4865"/>
              <a:gd name="T46" fmla="*/ 2147483646 w 2409"/>
              <a:gd name="T47" fmla="*/ 2147483646 h 4865"/>
              <a:gd name="T48" fmla="*/ 2147483646 w 2409"/>
              <a:gd name="T49" fmla="*/ 2147483646 h 4865"/>
              <a:gd name="T50" fmla="*/ 2147483646 w 2409"/>
              <a:gd name="T51" fmla="*/ 2147483646 h 4865"/>
              <a:gd name="T52" fmla="*/ 2147483646 w 2409"/>
              <a:gd name="T53" fmla="*/ 2147483646 h 4865"/>
              <a:gd name="T54" fmla="*/ 2147483646 w 2409"/>
              <a:gd name="T55" fmla="*/ 2147483646 h 4865"/>
              <a:gd name="T56" fmla="*/ 2147483646 w 2409"/>
              <a:gd name="T57" fmla="*/ 2147483646 h 4865"/>
              <a:gd name="T58" fmla="*/ 2147483646 w 2409"/>
              <a:gd name="T59" fmla="*/ 2147483646 h 4865"/>
              <a:gd name="T60" fmla="*/ 2147483646 w 2409"/>
              <a:gd name="T61" fmla="*/ 2147483646 h 4865"/>
              <a:gd name="T62" fmla="*/ 2147483646 w 2409"/>
              <a:gd name="T63" fmla="*/ 2147483646 h 4865"/>
              <a:gd name="T64" fmla="*/ 2147483646 w 2409"/>
              <a:gd name="T65" fmla="*/ 2147483646 h 4865"/>
              <a:gd name="T66" fmla="*/ 2147483646 w 2409"/>
              <a:gd name="T67" fmla="*/ 2147483646 h 4865"/>
              <a:gd name="T68" fmla="*/ 2147483646 w 2409"/>
              <a:gd name="T69" fmla="*/ 2147483646 h 4865"/>
              <a:gd name="T70" fmla="*/ 2147483646 w 2409"/>
              <a:gd name="T71" fmla="*/ 2147483646 h 4865"/>
              <a:gd name="T72" fmla="*/ 2147483646 w 2409"/>
              <a:gd name="T73" fmla="*/ 2147483646 h 4865"/>
              <a:gd name="T74" fmla="*/ 2147483646 w 2409"/>
              <a:gd name="T75" fmla="*/ 2147483646 h 4865"/>
              <a:gd name="T76" fmla="*/ 2147483646 w 2409"/>
              <a:gd name="T77" fmla="*/ 2147483646 h 4865"/>
              <a:gd name="T78" fmla="*/ 2147483646 w 2409"/>
              <a:gd name="T79" fmla="*/ 2147483646 h 4865"/>
              <a:gd name="T80" fmla="*/ 2147483646 w 2409"/>
              <a:gd name="T81" fmla="*/ 2147483646 h 4865"/>
              <a:gd name="T82" fmla="*/ 2147483646 w 2409"/>
              <a:gd name="T83" fmla="*/ 2147483646 h 4865"/>
              <a:gd name="T84" fmla="*/ 2147483646 w 2409"/>
              <a:gd name="T85" fmla="*/ 2147483646 h 4865"/>
              <a:gd name="T86" fmla="*/ 2147483646 w 2409"/>
              <a:gd name="T87" fmla="*/ 2147483646 h 4865"/>
              <a:gd name="T88" fmla="*/ 2147483646 w 2409"/>
              <a:gd name="T89" fmla="*/ 2147483646 h 4865"/>
              <a:gd name="T90" fmla="*/ 2147483646 w 2409"/>
              <a:gd name="T91" fmla="*/ 2147483646 h 4865"/>
              <a:gd name="T92" fmla="*/ 2147483646 w 2409"/>
              <a:gd name="T93" fmla="*/ 2147483646 h 4865"/>
              <a:gd name="T94" fmla="*/ 2147483646 w 2409"/>
              <a:gd name="T95" fmla="*/ 2147483646 h 4865"/>
              <a:gd name="T96" fmla="*/ 2147483646 w 2409"/>
              <a:gd name="T97" fmla="*/ 2147483646 h 4865"/>
              <a:gd name="T98" fmla="*/ 2147483646 w 2409"/>
              <a:gd name="T99" fmla="*/ 2147483646 h 4865"/>
              <a:gd name="T100" fmla="*/ 2147483646 w 2409"/>
              <a:gd name="T101" fmla="*/ 2147483646 h 4865"/>
              <a:gd name="T102" fmla="*/ 2147483646 w 2409"/>
              <a:gd name="T103" fmla="*/ 2147483646 h 4865"/>
              <a:gd name="T104" fmla="*/ 2147483646 w 2409"/>
              <a:gd name="T105" fmla="*/ 2147483646 h 4865"/>
              <a:gd name="T106" fmla="*/ 2147483646 w 2409"/>
              <a:gd name="T107" fmla="*/ 2147483646 h 4865"/>
              <a:gd name="T108" fmla="*/ 2147483646 w 2409"/>
              <a:gd name="T109" fmla="*/ 2147483646 h 4865"/>
              <a:gd name="T110" fmla="*/ 2147483646 w 2409"/>
              <a:gd name="T111" fmla="*/ 2147483646 h 4865"/>
              <a:gd name="T112" fmla="*/ 2147483646 w 2409"/>
              <a:gd name="T113" fmla="*/ 2147483646 h 4865"/>
              <a:gd name="T114" fmla="*/ 2147483646 w 2409"/>
              <a:gd name="T115" fmla="*/ 2147483646 h 4865"/>
              <a:gd name="T116" fmla="*/ 2147483646 w 2409"/>
              <a:gd name="T117" fmla="*/ 2147483646 h 4865"/>
              <a:gd name="T118" fmla="*/ 2147483646 w 2409"/>
              <a:gd name="T119" fmla="*/ 2147483646 h 4865"/>
              <a:gd name="T120" fmla="*/ 2147483646 w 2409"/>
              <a:gd name="T121" fmla="*/ 2147483646 h 4865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pl-PL" dirty="0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 eaLnBrk="0" hangingPunct="0">
              <a:defRPr>
                <a:solidFill>
                  <a:srgbClr val="48231E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eaLnBrk="0" hangingPunct="0">
              <a:defRPr>
                <a:solidFill>
                  <a:srgbClr val="48231E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eaLnBrk="0" hangingPunct="0">
              <a:defRPr>
                <a:solidFill>
                  <a:srgbClr val="48231E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CCBC82E-19AB-4354-BB8F-5C7A79A4F21B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00771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ylko tytuł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ójkąt prostokątny 12"/>
          <p:cNvSpPr/>
          <p:nvPr/>
        </p:nvSpPr>
        <p:spPr>
          <a:xfrm rot="10800000">
            <a:off x="1042988" y="-11113"/>
            <a:ext cx="8105775" cy="6869113"/>
          </a:xfrm>
          <a:custGeom>
            <a:avLst/>
            <a:gdLst>
              <a:gd name="connsiteX0" fmla="*/ 0 w 8100392"/>
              <a:gd name="connsiteY0" fmla="*/ 7256580 h 7256580"/>
              <a:gd name="connsiteX1" fmla="*/ 0 w 8100392"/>
              <a:gd name="connsiteY1" fmla="*/ 0 h 7256580"/>
              <a:gd name="connsiteX2" fmla="*/ 8100392 w 8100392"/>
              <a:gd name="connsiteY2" fmla="*/ 7256580 h 7256580"/>
              <a:gd name="connsiteX3" fmla="*/ 0 w 8100392"/>
              <a:gd name="connsiteY3" fmla="*/ 7256580 h 7256580"/>
              <a:gd name="connsiteX0" fmla="*/ 0 w 8100392"/>
              <a:gd name="connsiteY0" fmla="*/ 7256580 h 7256580"/>
              <a:gd name="connsiteX1" fmla="*/ 0 w 8100392"/>
              <a:gd name="connsiteY1" fmla="*/ 0 h 7256580"/>
              <a:gd name="connsiteX2" fmla="*/ 414867 w 8100392"/>
              <a:gd name="connsiteY2" fmla="*/ 387423 h 7256580"/>
              <a:gd name="connsiteX3" fmla="*/ 8100392 w 8100392"/>
              <a:gd name="connsiteY3" fmla="*/ 7256580 h 7256580"/>
              <a:gd name="connsiteX4" fmla="*/ 0 w 8100392"/>
              <a:gd name="connsiteY4" fmla="*/ 7256580 h 7256580"/>
              <a:gd name="connsiteX0" fmla="*/ 0 w 8100392"/>
              <a:gd name="connsiteY0" fmla="*/ 6869157 h 6869157"/>
              <a:gd name="connsiteX1" fmla="*/ 2381 w 8100392"/>
              <a:gd name="connsiteY1" fmla="*/ 721 h 6869157"/>
              <a:gd name="connsiteX2" fmla="*/ 414867 w 8100392"/>
              <a:gd name="connsiteY2" fmla="*/ 0 h 6869157"/>
              <a:gd name="connsiteX3" fmla="*/ 8100392 w 8100392"/>
              <a:gd name="connsiteY3" fmla="*/ 6869157 h 6869157"/>
              <a:gd name="connsiteX4" fmla="*/ 0 w 8100392"/>
              <a:gd name="connsiteY4" fmla="*/ 6869157 h 6869157"/>
              <a:gd name="connsiteX0" fmla="*/ 4831 w 8105223"/>
              <a:gd name="connsiteY0" fmla="*/ 6869157 h 6869157"/>
              <a:gd name="connsiteX1" fmla="*/ 68 w 8105223"/>
              <a:gd name="connsiteY1" fmla="*/ 721 h 6869157"/>
              <a:gd name="connsiteX2" fmla="*/ 419698 w 8105223"/>
              <a:gd name="connsiteY2" fmla="*/ 0 h 6869157"/>
              <a:gd name="connsiteX3" fmla="*/ 8105223 w 8105223"/>
              <a:gd name="connsiteY3" fmla="*/ 6869157 h 6869157"/>
              <a:gd name="connsiteX4" fmla="*/ 4831 w 8105223"/>
              <a:gd name="connsiteY4" fmla="*/ 6869157 h 6869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05223" h="6869157">
                <a:moveTo>
                  <a:pt x="4831" y="6869157"/>
                </a:moveTo>
                <a:cubicBezTo>
                  <a:pt x="5625" y="4579678"/>
                  <a:pt x="-726" y="2290200"/>
                  <a:pt x="68" y="721"/>
                </a:cubicBezTo>
                <a:lnTo>
                  <a:pt x="419698" y="0"/>
                </a:lnTo>
                <a:lnTo>
                  <a:pt x="8105223" y="6869157"/>
                </a:lnTo>
                <a:lnTo>
                  <a:pt x="4831" y="6869157"/>
                </a:lnTo>
                <a:close/>
              </a:path>
            </a:pathLst>
          </a:custGeom>
          <a:solidFill>
            <a:srgbClr val="9D0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rgbClr val="58595B"/>
              </a:solidFill>
            </a:endParaRPr>
          </a:p>
        </p:txBody>
      </p:sp>
      <p:pic>
        <p:nvPicPr>
          <p:cNvPr id="4" name="Obraz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8588" y="3162300"/>
            <a:ext cx="1266825" cy="533400"/>
          </a:xfrm>
          <a:prstGeom prst="rect">
            <a:avLst/>
          </a:prstGeom>
          <a:solidFill>
            <a:schemeClr val="bg2"/>
          </a:solidFill>
          <a:ln w="203200" cap="sq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11" name="Symbol zastępczy tekstu 10"/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9148763" cy="6858000"/>
          </a:xfrm>
        </p:spPr>
        <p:txBody>
          <a:bodyPr lIns="540000" tIns="540000" rIns="540000" bIns="540000" anchor="ctr">
            <a:normAutofit/>
          </a:bodyPr>
          <a:lstStyle>
            <a:lvl1pPr marL="0" indent="0">
              <a:spcBef>
                <a:spcPts val="0"/>
              </a:spcBef>
              <a:buNone/>
              <a:defRPr sz="1600" b="1">
                <a:solidFill>
                  <a:srgbClr val="9D032A"/>
                </a:solidFill>
                <a:latin typeface="Neo Sans Pro" pitchFamily="34" charset="0"/>
              </a:defRPr>
            </a:lvl1pPr>
            <a:lvl2pPr marL="0" indent="0" algn="l">
              <a:spcBef>
                <a:spcPts val="0"/>
              </a:spcBef>
              <a:buNone/>
              <a:defRPr sz="1400" baseline="0">
                <a:solidFill>
                  <a:srgbClr val="9D032A"/>
                </a:solidFill>
                <a:latin typeface="Neo Sans Pro" pitchFamily="34" charset="0"/>
              </a:defRPr>
            </a:lvl2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</p:txBody>
      </p:sp>
    </p:spTree>
    <p:extLst>
      <p:ext uri="{BB962C8B-B14F-4D97-AF65-F5344CB8AC3E}">
        <p14:creationId xmlns:p14="http://schemas.microsoft.com/office/powerpoint/2010/main" val="40949034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oogle Shape;163;p10"/>
          <p:cNvGrpSpPr/>
          <p:nvPr/>
        </p:nvGrpSpPr>
        <p:grpSpPr>
          <a:xfrm rot="10800000">
            <a:off x="-8" y="-2"/>
            <a:ext cx="2202830" cy="894393"/>
            <a:chOff x="5575242" y="4472723"/>
            <a:chExt cx="2202830" cy="670795"/>
          </a:xfrm>
        </p:grpSpPr>
        <p:sp>
          <p:nvSpPr>
            <p:cNvPr id="164" name="Google Shape;164;p10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65" name="Google Shape;165;p10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66" name="Google Shape;166;p10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67" name="Google Shape;167;p10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68" name="Google Shape;168;p10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69" name="Google Shape;169;p10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70" name="Google Shape;170;p10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71" name="Google Shape;171;p10"/>
          <p:cNvGrpSpPr/>
          <p:nvPr/>
        </p:nvGrpSpPr>
        <p:grpSpPr>
          <a:xfrm>
            <a:off x="6946842" y="5963632"/>
            <a:ext cx="2202830" cy="894393"/>
            <a:chOff x="5575242" y="4472723"/>
            <a:chExt cx="2202830" cy="670795"/>
          </a:xfrm>
        </p:grpSpPr>
        <p:sp>
          <p:nvSpPr>
            <p:cNvPr id="172" name="Google Shape;172;p10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73" name="Google Shape;173;p10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74" name="Google Shape;174;p10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75" name="Google Shape;175;p10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76" name="Google Shape;176;p10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77" name="Google Shape;177;p10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78" name="Google Shape;178;p10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sp>
        <p:nvSpPr>
          <p:cNvPr id="179" name="Google Shape;179;p10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90466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l-PL" noProof="0" dirty="0" smtClean="0"/>
              <a:t>Kliknij ikonę, aby dodać obraz</a:t>
            </a:r>
            <a:endParaRPr lang="pl-PL" noProof="0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916342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/>
          <p:nvPr/>
        </p:nvSpPr>
        <p:spPr>
          <a:xfrm>
            <a:off x="5697214" y="3514025"/>
            <a:ext cx="889200" cy="395200"/>
          </a:xfrm>
          <a:prstGeom prst="triangle">
            <a:avLst>
              <a:gd name="adj" fmla="val 32425"/>
            </a:avLst>
          </a:prstGeom>
          <a:solidFill>
            <a:srgbClr val="26324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25" name="Google Shape;25;p3"/>
          <p:cNvGrpSpPr/>
          <p:nvPr/>
        </p:nvGrpSpPr>
        <p:grpSpPr>
          <a:xfrm>
            <a:off x="1" y="-9451"/>
            <a:ext cx="8661398" cy="6867451"/>
            <a:chOff x="0" y="-7088"/>
            <a:chExt cx="8661398" cy="5150588"/>
          </a:xfrm>
        </p:grpSpPr>
        <p:sp>
          <p:nvSpPr>
            <p:cNvPr id="26" name="Google Shape;26;p3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27" name="Google Shape;27;p3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28" name="Google Shape;28;p3"/>
          <p:cNvGrpSpPr/>
          <p:nvPr/>
        </p:nvGrpSpPr>
        <p:grpSpPr>
          <a:xfrm rot="10800000" flipH="1">
            <a:off x="-1" y="3899768"/>
            <a:ext cx="6589087" cy="2703024"/>
            <a:chOff x="-9894852" y="-4493254"/>
            <a:chExt cx="21200407" cy="6522740"/>
          </a:xfrm>
        </p:grpSpPr>
        <p:sp>
          <p:nvSpPr>
            <p:cNvPr id="29" name="Google Shape;29;p3"/>
            <p:cNvSpPr/>
            <p:nvPr/>
          </p:nvSpPr>
          <p:spPr>
            <a:xfrm>
              <a:off x="-9894852" y="-4493114"/>
              <a:ext cx="14685300" cy="6522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0" name="Google Shape;30;p3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31" name="Google Shape;31;p3"/>
          <p:cNvGrpSpPr/>
          <p:nvPr/>
        </p:nvGrpSpPr>
        <p:grpSpPr>
          <a:xfrm>
            <a:off x="6946843" y="5963633"/>
            <a:ext cx="2202830" cy="894393"/>
            <a:chOff x="5575242" y="4472723"/>
            <a:chExt cx="2202830" cy="670795"/>
          </a:xfrm>
        </p:grpSpPr>
        <p:sp>
          <p:nvSpPr>
            <p:cNvPr id="32" name="Google Shape;32;p3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grpSp>
          <p:nvGrpSpPr>
            <p:cNvPr id="33" name="Google Shape;33;p3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34" name="Google Shape;34;p3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35" name="Google Shape;35;p3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grpSp>
          <p:nvGrpSpPr>
            <p:cNvPr id="36" name="Google Shape;36;p3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37" name="Google Shape;37;p3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38" name="Google Shape;38;p3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</p:grpSp>
      <p:sp>
        <p:nvSpPr>
          <p:cNvPr id="39" name="Google Shape;39;p3"/>
          <p:cNvSpPr txBox="1">
            <a:spLocks noGrp="1"/>
          </p:cNvSpPr>
          <p:nvPr>
            <p:ph type="ctrTitle"/>
          </p:nvPr>
        </p:nvSpPr>
        <p:spPr>
          <a:xfrm>
            <a:off x="463525" y="3828197"/>
            <a:ext cx="4094400" cy="154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pl-PL"/>
              <a:t>Kliknij, aby edytować styl</a:t>
            </a:r>
            <a:endParaRPr/>
          </a:p>
        </p:txBody>
      </p:sp>
      <p:sp>
        <p:nvSpPr>
          <p:cNvPr id="40" name="Google Shape;40;p3"/>
          <p:cNvSpPr txBox="1">
            <a:spLocks noGrp="1"/>
          </p:cNvSpPr>
          <p:nvPr>
            <p:ph type="subTitle" idx="1"/>
          </p:nvPr>
        </p:nvSpPr>
        <p:spPr>
          <a:xfrm>
            <a:off x="463525" y="5300599"/>
            <a:ext cx="40944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667">
                <a:solidFill>
                  <a:schemeClr val="accent5"/>
                </a:solidFill>
              </a:defRPr>
            </a:lvl1pPr>
            <a:lvl2pPr lvl="1" rtl="0">
              <a:spcBef>
                <a:spcPts val="1333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667">
                <a:solidFill>
                  <a:schemeClr val="accent5"/>
                </a:solidFill>
              </a:defRPr>
            </a:lvl2pPr>
            <a:lvl3pPr lvl="2" rtl="0">
              <a:spcBef>
                <a:spcPts val="1333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667">
                <a:solidFill>
                  <a:schemeClr val="accent5"/>
                </a:solidFill>
              </a:defRPr>
            </a:lvl3pPr>
            <a:lvl4pPr lvl="3" rtl="0">
              <a:spcBef>
                <a:spcPts val="1333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667">
                <a:solidFill>
                  <a:schemeClr val="accent5"/>
                </a:solidFill>
              </a:defRPr>
            </a:lvl4pPr>
            <a:lvl5pPr lvl="4" rtl="0">
              <a:spcBef>
                <a:spcPts val="1333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667">
                <a:solidFill>
                  <a:schemeClr val="accent5"/>
                </a:solidFill>
              </a:defRPr>
            </a:lvl5pPr>
            <a:lvl6pPr lvl="5" rtl="0">
              <a:spcBef>
                <a:spcPts val="1333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667">
                <a:solidFill>
                  <a:schemeClr val="accent5"/>
                </a:solidFill>
              </a:defRPr>
            </a:lvl6pPr>
            <a:lvl7pPr lvl="6" rtl="0">
              <a:spcBef>
                <a:spcPts val="1333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667">
                <a:solidFill>
                  <a:schemeClr val="accent5"/>
                </a:solidFill>
              </a:defRPr>
            </a:lvl7pPr>
            <a:lvl8pPr lvl="7" rtl="0">
              <a:spcBef>
                <a:spcPts val="1333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667">
                <a:solidFill>
                  <a:schemeClr val="accent5"/>
                </a:solidFill>
              </a:defRPr>
            </a:lvl8pPr>
            <a:lvl9pPr lvl="8" rtl="0">
              <a:spcBef>
                <a:spcPts val="1333"/>
              </a:spcBef>
              <a:spcAft>
                <a:spcPts val="1333"/>
              </a:spcAft>
              <a:buClr>
                <a:schemeClr val="accent5"/>
              </a:buClr>
              <a:buSzPts val="2000"/>
              <a:buNone/>
              <a:defRPr sz="2667">
                <a:solidFill>
                  <a:schemeClr val="accent5"/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/>
          </a:p>
        </p:txBody>
      </p:sp>
      <p:sp>
        <p:nvSpPr>
          <p:cNvPr id="41" name="Google Shape;41;p3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1AD84A18-9CD5-4651-9EFB-5D7BAC229282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12619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5"/>
          <p:cNvGrpSpPr/>
          <p:nvPr/>
        </p:nvGrpSpPr>
        <p:grpSpPr>
          <a:xfrm>
            <a:off x="6946843" y="5963633"/>
            <a:ext cx="2202830" cy="894393"/>
            <a:chOff x="5575242" y="4472723"/>
            <a:chExt cx="2202830" cy="670795"/>
          </a:xfrm>
        </p:grpSpPr>
        <p:sp>
          <p:nvSpPr>
            <p:cNvPr id="63" name="Google Shape;63;p5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grpSp>
          <p:nvGrpSpPr>
            <p:cNvPr id="64" name="Google Shape;64;p5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65" name="Google Shape;65;p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66" name="Google Shape;66;p5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grpSp>
          <p:nvGrpSpPr>
            <p:cNvPr id="67" name="Google Shape;67;p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68" name="Google Shape;68;p5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69" name="Google Shape;69;p5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</p:grpSp>
      <p:grpSp>
        <p:nvGrpSpPr>
          <p:cNvPr id="70" name="Google Shape;70;p5"/>
          <p:cNvGrpSpPr/>
          <p:nvPr/>
        </p:nvGrpSpPr>
        <p:grpSpPr>
          <a:xfrm>
            <a:off x="-4" y="55"/>
            <a:ext cx="7072430" cy="1769753"/>
            <a:chOff x="-4" y="40"/>
            <a:chExt cx="7072430" cy="1327315"/>
          </a:xfrm>
        </p:grpSpPr>
        <p:sp>
          <p:nvSpPr>
            <p:cNvPr id="71" name="Google Shape;71;p5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72" name="Google Shape;72;p5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73" name="Google Shape;73;p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74" name="Google Shape;74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75" name="Google Shape;75;p5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76" name="Google Shape;76;p5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77" name="Google Shape;77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sp>
        <p:nvSpPr>
          <p:cNvPr id="78" name="Google Shape;78;p5"/>
          <p:cNvSpPr txBox="1">
            <a:spLocks noGrp="1"/>
          </p:cNvSpPr>
          <p:nvPr>
            <p:ph type="title"/>
          </p:nvPr>
        </p:nvSpPr>
        <p:spPr>
          <a:xfrm>
            <a:off x="814275" y="523433"/>
            <a:ext cx="5492400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pl-PL"/>
              <a:t>Kliknij, aby edytować styl</a:t>
            </a:r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body" idx="1"/>
          </p:nvPr>
        </p:nvSpPr>
        <p:spPr>
          <a:xfrm>
            <a:off x="814275" y="1769800"/>
            <a:ext cx="6132600" cy="419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507987">
              <a:spcBef>
                <a:spcPts val="800"/>
              </a:spcBef>
              <a:spcAft>
                <a:spcPts val="0"/>
              </a:spcAft>
              <a:buSzPts val="2400"/>
              <a:buChar char="▰"/>
              <a:defRPr/>
            </a:lvl1pPr>
            <a:lvl2pPr marL="1219170" lvl="1" indent="-507987">
              <a:spcBef>
                <a:spcPts val="1333"/>
              </a:spcBef>
              <a:spcAft>
                <a:spcPts val="0"/>
              </a:spcAft>
              <a:buSzPts val="2400"/>
              <a:buChar char="▻"/>
              <a:defRPr/>
            </a:lvl2pPr>
            <a:lvl3pPr marL="1828754" lvl="2" indent="-507987">
              <a:spcBef>
                <a:spcPts val="1333"/>
              </a:spcBef>
              <a:spcAft>
                <a:spcPts val="0"/>
              </a:spcAft>
              <a:buSzPts val="2400"/>
              <a:buChar char="▻"/>
              <a:defRPr/>
            </a:lvl3pPr>
            <a:lvl4pPr marL="2438339" lvl="3" indent="-507987">
              <a:spcBef>
                <a:spcPts val="1333"/>
              </a:spcBef>
              <a:spcAft>
                <a:spcPts val="0"/>
              </a:spcAft>
              <a:buSzPts val="2400"/>
              <a:buChar char="▻"/>
              <a:defRPr/>
            </a:lvl4pPr>
            <a:lvl5pPr marL="3047924" lvl="4" indent="-507987">
              <a:spcBef>
                <a:spcPts val="1333"/>
              </a:spcBef>
              <a:spcAft>
                <a:spcPts val="0"/>
              </a:spcAft>
              <a:buSzPts val="2400"/>
              <a:buChar char="▻"/>
              <a:defRPr/>
            </a:lvl5pPr>
            <a:lvl6pPr marL="3657509" lvl="5" indent="-507987">
              <a:spcBef>
                <a:spcPts val="1333"/>
              </a:spcBef>
              <a:spcAft>
                <a:spcPts val="0"/>
              </a:spcAft>
              <a:buSzPts val="2400"/>
              <a:buChar char="▻"/>
              <a:defRPr/>
            </a:lvl6pPr>
            <a:lvl7pPr marL="4267093" lvl="6" indent="-507987">
              <a:spcBef>
                <a:spcPts val="1333"/>
              </a:spcBef>
              <a:spcAft>
                <a:spcPts val="0"/>
              </a:spcAft>
              <a:buSzPts val="2400"/>
              <a:buChar char="▻"/>
              <a:defRPr/>
            </a:lvl7pPr>
            <a:lvl8pPr marL="4876678" lvl="7" indent="-507987">
              <a:spcBef>
                <a:spcPts val="1333"/>
              </a:spcBef>
              <a:spcAft>
                <a:spcPts val="0"/>
              </a:spcAft>
              <a:buSzPts val="2400"/>
              <a:buChar char="▻"/>
              <a:defRPr/>
            </a:lvl8pPr>
            <a:lvl9pPr marL="5486263" lvl="8" indent="-507987">
              <a:spcBef>
                <a:spcPts val="1333"/>
              </a:spcBef>
              <a:spcAft>
                <a:spcPts val="1333"/>
              </a:spcAft>
              <a:buSzPts val="2400"/>
              <a:buChar char="▻"/>
              <a:defRPr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80" name="Google Shape;80;p5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1AD84A18-9CD5-4651-9EFB-5D7BAC229282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42284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Google Shape;82;p6"/>
          <p:cNvGrpSpPr/>
          <p:nvPr/>
        </p:nvGrpSpPr>
        <p:grpSpPr>
          <a:xfrm>
            <a:off x="-4" y="55"/>
            <a:ext cx="7072430" cy="1769753"/>
            <a:chOff x="-4" y="40"/>
            <a:chExt cx="7072430" cy="1327315"/>
          </a:xfrm>
        </p:grpSpPr>
        <p:sp>
          <p:nvSpPr>
            <p:cNvPr id="83" name="Google Shape;83;p6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84" name="Google Shape;84;p6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85" name="Google Shape;85;p6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6" name="Google Shape;86;p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87" name="Google Shape;87;p6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88" name="Google Shape;88;p6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9" name="Google Shape;89;p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90" name="Google Shape;90;p6"/>
          <p:cNvGrpSpPr/>
          <p:nvPr/>
        </p:nvGrpSpPr>
        <p:grpSpPr>
          <a:xfrm>
            <a:off x="6946843" y="5963633"/>
            <a:ext cx="2202830" cy="894393"/>
            <a:chOff x="5575242" y="4472723"/>
            <a:chExt cx="2202830" cy="670795"/>
          </a:xfrm>
        </p:grpSpPr>
        <p:sp>
          <p:nvSpPr>
            <p:cNvPr id="91" name="Google Shape;91;p6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grpSp>
          <p:nvGrpSpPr>
            <p:cNvPr id="92" name="Google Shape;92;p6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93" name="Google Shape;93;p6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94" name="Google Shape;94;p6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grpSp>
          <p:nvGrpSpPr>
            <p:cNvPr id="95" name="Google Shape;95;p6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96" name="Google Shape;96;p6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97" name="Google Shape;97;p6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</p:grpSp>
      <p:sp>
        <p:nvSpPr>
          <p:cNvPr id="98" name="Google Shape;98;p6"/>
          <p:cNvSpPr txBox="1">
            <a:spLocks noGrp="1"/>
          </p:cNvSpPr>
          <p:nvPr>
            <p:ph type="title"/>
          </p:nvPr>
        </p:nvSpPr>
        <p:spPr>
          <a:xfrm>
            <a:off x="814275" y="523433"/>
            <a:ext cx="5258400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pl-PL"/>
              <a:t>Kliknij, aby edytować styl</a:t>
            </a:r>
            <a:endParaRPr/>
          </a:p>
        </p:txBody>
      </p:sp>
      <p:sp>
        <p:nvSpPr>
          <p:cNvPr id="99" name="Google Shape;99;p6"/>
          <p:cNvSpPr txBox="1">
            <a:spLocks noGrp="1"/>
          </p:cNvSpPr>
          <p:nvPr>
            <p:ph type="body" idx="1"/>
          </p:nvPr>
        </p:nvSpPr>
        <p:spPr>
          <a:xfrm>
            <a:off x="814275" y="2050651"/>
            <a:ext cx="3378300" cy="363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74121">
              <a:spcBef>
                <a:spcPts val="800"/>
              </a:spcBef>
              <a:spcAft>
                <a:spcPts val="0"/>
              </a:spcAft>
              <a:buSzPts val="2000"/>
              <a:buChar char="▰"/>
              <a:defRPr sz="2667"/>
            </a:lvl1pPr>
            <a:lvl2pPr marL="1219170" lvl="1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2pPr>
            <a:lvl3pPr marL="1828754" lvl="2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3pPr>
            <a:lvl4pPr marL="2438339" lvl="3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4pPr>
            <a:lvl5pPr marL="3047924" lvl="4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5pPr>
            <a:lvl6pPr marL="3657509" lvl="5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6pPr>
            <a:lvl7pPr marL="4267093" lvl="6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7pPr>
            <a:lvl8pPr marL="4876678" lvl="7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8pPr>
            <a:lvl9pPr marL="5486263" lvl="8" indent="-474121">
              <a:spcBef>
                <a:spcPts val="1333"/>
              </a:spcBef>
              <a:spcAft>
                <a:spcPts val="1333"/>
              </a:spcAft>
              <a:buSzPts val="2000"/>
              <a:buChar char="▻"/>
              <a:defRPr sz="2667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00" name="Google Shape;100;p6"/>
          <p:cNvSpPr txBox="1">
            <a:spLocks noGrp="1"/>
          </p:cNvSpPr>
          <p:nvPr>
            <p:ph type="body" idx="2"/>
          </p:nvPr>
        </p:nvSpPr>
        <p:spPr>
          <a:xfrm>
            <a:off x="4396123" y="2050651"/>
            <a:ext cx="3378300" cy="363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74121">
              <a:spcBef>
                <a:spcPts val="800"/>
              </a:spcBef>
              <a:spcAft>
                <a:spcPts val="0"/>
              </a:spcAft>
              <a:buSzPts val="2000"/>
              <a:buChar char="▰"/>
              <a:defRPr sz="2667"/>
            </a:lvl1pPr>
            <a:lvl2pPr marL="1219170" lvl="1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2pPr>
            <a:lvl3pPr marL="1828754" lvl="2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3pPr>
            <a:lvl4pPr marL="2438339" lvl="3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4pPr>
            <a:lvl5pPr marL="3047924" lvl="4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5pPr>
            <a:lvl6pPr marL="3657509" lvl="5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6pPr>
            <a:lvl7pPr marL="4267093" lvl="6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7pPr>
            <a:lvl8pPr marL="4876678" lvl="7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8pPr>
            <a:lvl9pPr marL="5486263" lvl="8" indent="-474121">
              <a:spcBef>
                <a:spcPts val="1333"/>
              </a:spcBef>
              <a:spcAft>
                <a:spcPts val="1333"/>
              </a:spcAft>
              <a:buSzPts val="2000"/>
              <a:buChar char="▻"/>
              <a:defRPr sz="2667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01" name="Google Shape;101;p6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1AD84A18-9CD5-4651-9EFB-5D7BAC229282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57321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oogle Shape;103;p7"/>
          <p:cNvGrpSpPr/>
          <p:nvPr/>
        </p:nvGrpSpPr>
        <p:grpSpPr>
          <a:xfrm>
            <a:off x="-4" y="55"/>
            <a:ext cx="7072430" cy="1769753"/>
            <a:chOff x="-4" y="40"/>
            <a:chExt cx="7072430" cy="1327315"/>
          </a:xfrm>
        </p:grpSpPr>
        <p:sp>
          <p:nvSpPr>
            <p:cNvPr id="104" name="Google Shape;104;p7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105" name="Google Shape;105;p7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106" name="Google Shape;106;p7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07" name="Google Shape;107;p7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108" name="Google Shape;108;p7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109" name="Google Shape;109;p7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10" name="Google Shape;110;p7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111" name="Google Shape;111;p7"/>
          <p:cNvGrpSpPr/>
          <p:nvPr/>
        </p:nvGrpSpPr>
        <p:grpSpPr>
          <a:xfrm>
            <a:off x="6946843" y="5963633"/>
            <a:ext cx="2202830" cy="894393"/>
            <a:chOff x="5575242" y="4472723"/>
            <a:chExt cx="2202830" cy="670795"/>
          </a:xfrm>
        </p:grpSpPr>
        <p:sp>
          <p:nvSpPr>
            <p:cNvPr id="112" name="Google Shape;112;p7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grpSp>
          <p:nvGrpSpPr>
            <p:cNvPr id="113" name="Google Shape;113;p7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14" name="Google Shape;114;p7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115" name="Google Shape;115;p7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grpSp>
          <p:nvGrpSpPr>
            <p:cNvPr id="116" name="Google Shape;116;p7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17" name="Google Shape;117;p7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118" name="Google Shape;118;p7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</p:grpSp>
      <p:sp>
        <p:nvSpPr>
          <p:cNvPr id="119" name="Google Shape;119;p7"/>
          <p:cNvSpPr txBox="1">
            <a:spLocks noGrp="1"/>
          </p:cNvSpPr>
          <p:nvPr>
            <p:ph type="title"/>
          </p:nvPr>
        </p:nvSpPr>
        <p:spPr>
          <a:xfrm>
            <a:off x="814275" y="523433"/>
            <a:ext cx="5258400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pl-PL"/>
              <a:t>Kliknij, aby edytować styl</a:t>
            </a:r>
            <a:endParaRPr/>
          </a:p>
        </p:txBody>
      </p:sp>
      <p:sp>
        <p:nvSpPr>
          <p:cNvPr id="120" name="Google Shape;120;p7"/>
          <p:cNvSpPr txBox="1">
            <a:spLocks noGrp="1"/>
          </p:cNvSpPr>
          <p:nvPr>
            <p:ph type="body" idx="1"/>
          </p:nvPr>
        </p:nvSpPr>
        <p:spPr>
          <a:xfrm>
            <a:off x="870450" y="2060101"/>
            <a:ext cx="2247900" cy="36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rtl="0">
              <a:spcBef>
                <a:spcPts val="800"/>
              </a:spcBef>
              <a:spcAft>
                <a:spcPts val="0"/>
              </a:spcAft>
              <a:buSzPts val="1800"/>
              <a:buChar char="▰"/>
              <a:defRPr sz="2400"/>
            </a:lvl1pPr>
            <a:lvl2pPr marL="1219170" lvl="1" indent="-457189" rtl="0">
              <a:spcBef>
                <a:spcPts val="1333"/>
              </a:spcBef>
              <a:spcAft>
                <a:spcPts val="0"/>
              </a:spcAft>
              <a:buSzPts val="1800"/>
              <a:buChar char="▻"/>
              <a:defRPr sz="2400"/>
            </a:lvl2pPr>
            <a:lvl3pPr marL="1828754" lvl="2" indent="-457189" rtl="0">
              <a:spcBef>
                <a:spcPts val="1333"/>
              </a:spcBef>
              <a:spcAft>
                <a:spcPts val="0"/>
              </a:spcAft>
              <a:buSzPts val="1800"/>
              <a:buChar char="▻"/>
              <a:defRPr sz="2400"/>
            </a:lvl3pPr>
            <a:lvl4pPr marL="2438339" lvl="3" indent="-457189" rtl="0">
              <a:spcBef>
                <a:spcPts val="1333"/>
              </a:spcBef>
              <a:spcAft>
                <a:spcPts val="0"/>
              </a:spcAft>
              <a:buSzPts val="1800"/>
              <a:buChar char="▻"/>
              <a:defRPr sz="2400"/>
            </a:lvl4pPr>
            <a:lvl5pPr marL="3047924" lvl="4" indent="-457189" rtl="0">
              <a:spcBef>
                <a:spcPts val="1333"/>
              </a:spcBef>
              <a:spcAft>
                <a:spcPts val="0"/>
              </a:spcAft>
              <a:buSzPts val="1800"/>
              <a:buChar char="▻"/>
              <a:defRPr sz="2400"/>
            </a:lvl5pPr>
            <a:lvl6pPr marL="3657509" lvl="5" indent="-457189" rtl="0">
              <a:spcBef>
                <a:spcPts val="1333"/>
              </a:spcBef>
              <a:spcAft>
                <a:spcPts val="0"/>
              </a:spcAft>
              <a:buSzPts val="1800"/>
              <a:buChar char="▻"/>
              <a:defRPr sz="2400"/>
            </a:lvl6pPr>
            <a:lvl7pPr marL="4267093" lvl="6" indent="-457189" rtl="0">
              <a:spcBef>
                <a:spcPts val="1333"/>
              </a:spcBef>
              <a:spcAft>
                <a:spcPts val="0"/>
              </a:spcAft>
              <a:buSzPts val="1800"/>
              <a:buChar char="▻"/>
              <a:defRPr sz="2400"/>
            </a:lvl7pPr>
            <a:lvl8pPr marL="4876678" lvl="7" indent="-457189" rtl="0">
              <a:spcBef>
                <a:spcPts val="1333"/>
              </a:spcBef>
              <a:spcAft>
                <a:spcPts val="0"/>
              </a:spcAft>
              <a:buSzPts val="1800"/>
              <a:buChar char="▻"/>
              <a:defRPr sz="2400"/>
            </a:lvl8pPr>
            <a:lvl9pPr marL="5486263" lvl="8" indent="-457189" rtl="0">
              <a:spcBef>
                <a:spcPts val="1333"/>
              </a:spcBef>
              <a:spcAft>
                <a:spcPts val="1333"/>
              </a:spcAft>
              <a:buSzPts val="1800"/>
              <a:buChar char="▻"/>
              <a:defRPr sz="24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21" name="Google Shape;121;p7"/>
          <p:cNvSpPr txBox="1">
            <a:spLocks noGrp="1"/>
          </p:cNvSpPr>
          <p:nvPr>
            <p:ph type="body" idx="2"/>
          </p:nvPr>
        </p:nvSpPr>
        <p:spPr>
          <a:xfrm>
            <a:off x="3233637" y="2060101"/>
            <a:ext cx="2247900" cy="36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rtl="0">
              <a:spcBef>
                <a:spcPts val="800"/>
              </a:spcBef>
              <a:spcAft>
                <a:spcPts val="0"/>
              </a:spcAft>
              <a:buSzPts val="1800"/>
              <a:buChar char="▰"/>
              <a:defRPr sz="2400"/>
            </a:lvl1pPr>
            <a:lvl2pPr marL="1219170" lvl="1" indent="-457189" rtl="0">
              <a:spcBef>
                <a:spcPts val="1333"/>
              </a:spcBef>
              <a:spcAft>
                <a:spcPts val="0"/>
              </a:spcAft>
              <a:buSzPts val="1800"/>
              <a:buChar char="▻"/>
              <a:defRPr sz="2400"/>
            </a:lvl2pPr>
            <a:lvl3pPr marL="1828754" lvl="2" indent="-457189" rtl="0">
              <a:spcBef>
                <a:spcPts val="1333"/>
              </a:spcBef>
              <a:spcAft>
                <a:spcPts val="0"/>
              </a:spcAft>
              <a:buSzPts val="1800"/>
              <a:buChar char="▻"/>
              <a:defRPr sz="2400"/>
            </a:lvl3pPr>
            <a:lvl4pPr marL="2438339" lvl="3" indent="-457189" rtl="0">
              <a:spcBef>
                <a:spcPts val="1333"/>
              </a:spcBef>
              <a:spcAft>
                <a:spcPts val="0"/>
              </a:spcAft>
              <a:buSzPts val="1800"/>
              <a:buChar char="▻"/>
              <a:defRPr sz="2400"/>
            </a:lvl4pPr>
            <a:lvl5pPr marL="3047924" lvl="4" indent="-457189" rtl="0">
              <a:spcBef>
                <a:spcPts val="1333"/>
              </a:spcBef>
              <a:spcAft>
                <a:spcPts val="0"/>
              </a:spcAft>
              <a:buSzPts val="1800"/>
              <a:buChar char="▻"/>
              <a:defRPr sz="2400"/>
            </a:lvl5pPr>
            <a:lvl6pPr marL="3657509" lvl="5" indent="-457189" rtl="0">
              <a:spcBef>
                <a:spcPts val="1333"/>
              </a:spcBef>
              <a:spcAft>
                <a:spcPts val="0"/>
              </a:spcAft>
              <a:buSzPts val="1800"/>
              <a:buChar char="▻"/>
              <a:defRPr sz="2400"/>
            </a:lvl6pPr>
            <a:lvl7pPr marL="4267093" lvl="6" indent="-457189" rtl="0">
              <a:spcBef>
                <a:spcPts val="1333"/>
              </a:spcBef>
              <a:spcAft>
                <a:spcPts val="0"/>
              </a:spcAft>
              <a:buSzPts val="1800"/>
              <a:buChar char="▻"/>
              <a:defRPr sz="2400"/>
            </a:lvl7pPr>
            <a:lvl8pPr marL="4876678" lvl="7" indent="-457189" rtl="0">
              <a:spcBef>
                <a:spcPts val="1333"/>
              </a:spcBef>
              <a:spcAft>
                <a:spcPts val="0"/>
              </a:spcAft>
              <a:buSzPts val="1800"/>
              <a:buChar char="▻"/>
              <a:defRPr sz="2400"/>
            </a:lvl8pPr>
            <a:lvl9pPr marL="5486263" lvl="8" indent="-457189" rtl="0">
              <a:spcBef>
                <a:spcPts val="1333"/>
              </a:spcBef>
              <a:spcAft>
                <a:spcPts val="1333"/>
              </a:spcAft>
              <a:buSzPts val="1800"/>
              <a:buChar char="▻"/>
              <a:defRPr sz="24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22" name="Google Shape;122;p7"/>
          <p:cNvSpPr txBox="1">
            <a:spLocks noGrp="1"/>
          </p:cNvSpPr>
          <p:nvPr>
            <p:ph type="body" idx="3"/>
          </p:nvPr>
        </p:nvSpPr>
        <p:spPr>
          <a:xfrm>
            <a:off x="5540650" y="2060101"/>
            <a:ext cx="2247900" cy="36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rtl="0">
              <a:spcBef>
                <a:spcPts val="800"/>
              </a:spcBef>
              <a:spcAft>
                <a:spcPts val="0"/>
              </a:spcAft>
              <a:buSzPts val="1800"/>
              <a:buChar char="▰"/>
              <a:defRPr sz="2400"/>
            </a:lvl1pPr>
            <a:lvl2pPr marL="1219170" lvl="1" indent="-457189" rtl="0">
              <a:spcBef>
                <a:spcPts val="1333"/>
              </a:spcBef>
              <a:spcAft>
                <a:spcPts val="0"/>
              </a:spcAft>
              <a:buSzPts val="1800"/>
              <a:buChar char="▻"/>
              <a:defRPr sz="2400"/>
            </a:lvl2pPr>
            <a:lvl3pPr marL="1828754" lvl="2" indent="-457189" rtl="0">
              <a:spcBef>
                <a:spcPts val="1333"/>
              </a:spcBef>
              <a:spcAft>
                <a:spcPts val="0"/>
              </a:spcAft>
              <a:buSzPts val="1800"/>
              <a:buChar char="▻"/>
              <a:defRPr sz="2400"/>
            </a:lvl3pPr>
            <a:lvl4pPr marL="2438339" lvl="3" indent="-457189" rtl="0">
              <a:spcBef>
                <a:spcPts val="1333"/>
              </a:spcBef>
              <a:spcAft>
                <a:spcPts val="0"/>
              </a:spcAft>
              <a:buSzPts val="1800"/>
              <a:buChar char="▻"/>
              <a:defRPr sz="2400"/>
            </a:lvl4pPr>
            <a:lvl5pPr marL="3047924" lvl="4" indent="-457189" rtl="0">
              <a:spcBef>
                <a:spcPts val="1333"/>
              </a:spcBef>
              <a:spcAft>
                <a:spcPts val="0"/>
              </a:spcAft>
              <a:buSzPts val="1800"/>
              <a:buChar char="▻"/>
              <a:defRPr sz="2400"/>
            </a:lvl5pPr>
            <a:lvl6pPr marL="3657509" lvl="5" indent="-457189" rtl="0">
              <a:spcBef>
                <a:spcPts val="1333"/>
              </a:spcBef>
              <a:spcAft>
                <a:spcPts val="0"/>
              </a:spcAft>
              <a:buSzPts val="1800"/>
              <a:buChar char="▻"/>
              <a:defRPr sz="2400"/>
            </a:lvl6pPr>
            <a:lvl7pPr marL="4267093" lvl="6" indent="-457189" rtl="0">
              <a:spcBef>
                <a:spcPts val="1333"/>
              </a:spcBef>
              <a:spcAft>
                <a:spcPts val="0"/>
              </a:spcAft>
              <a:buSzPts val="1800"/>
              <a:buChar char="▻"/>
              <a:defRPr sz="2400"/>
            </a:lvl7pPr>
            <a:lvl8pPr marL="4876678" lvl="7" indent="-457189" rtl="0">
              <a:spcBef>
                <a:spcPts val="1333"/>
              </a:spcBef>
              <a:spcAft>
                <a:spcPts val="0"/>
              </a:spcAft>
              <a:buSzPts val="1800"/>
              <a:buChar char="▻"/>
              <a:defRPr sz="2400"/>
            </a:lvl8pPr>
            <a:lvl9pPr marL="5486263" lvl="8" indent="-457189" rtl="0">
              <a:spcBef>
                <a:spcPts val="1333"/>
              </a:spcBef>
              <a:spcAft>
                <a:spcPts val="1333"/>
              </a:spcAft>
              <a:buSzPts val="1800"/>
              <a:buChar char="▻"/>
              <a:defRPr sz="24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23" name="Google Shape;123;p7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1AD84A18-9CD5-4651-9EFB-5D7BAC229282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20973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" name="Google Shape;144;p9"/>
          <p:cNvGrpSpPr/>
          <p:nvPr/>
        </p:nvGrpSpPr>
        <p:grpSpPr>
          <a:xfrm>
            <a:off x="2466139" y="5963633"/>
            <a:ext cx="6686825" cy="894393"/>
            <a:chOff x="5589288" y="4472723"/>
            <a:chExt cx="6686825" cy="670795"/>
          </a:xfrm>
        </p:grpSpPr>
        <p:sp>
          <p:nvSpPr>
            <p:cNvPr id="145" name="Google Shape;145;p9"/>
            <p:cNvSpPr/>
            <p:nvPr/>
          </p:nvSpPr>
          <p:spPr>
            <a:xfrm rot="10800000">
              <a:off x="5589288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grpSp>
          <p:nvGrpSpPr>
            <p:cNvPr id="146" name="Google Shape;146;p9"/>
            <p:cNvGrpSpPr/>
            <p:nvPr/>
          </p:nvGrpSpPr>
          <p:grpSpPr>
            <a:xfrm flipH="1">
              <a:off x="5748896" y="4472723"/>
              <a:ext cx="6527217" cy="670795"/>
              <a:chOff x="-10101302" y="330075"/>
              <a:chExt cx="16532971" cy="1699506"/>
            </a:xfrm>
          </p:grpSpPr>
          <p:sp>
            <p:nvSpPr>
              <p:cNvPr id="147" name="Google Shape;147;p9"/>
              <p:cNvSpPr/>
              <p:nvPr/>
            </p:nvSpPr>
            <p:spPr>
              <a:xfrm>
                <a:off x="-10101302" y="330081"/>
                <a:ext cx="148464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148" name="Google Shape;148;p9"/>
              <p:cNvSpPr/>
              <p:nvPr/>
            </p:nvSpPr>
            <p:spPr>
              <a:xfrm>
                <a:off x="4732169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grpSp>
          <p:nvGrpSpPr>
            <p:cNvPr id="149" name="Google Shape;149;p9"/>
            <p:cNvGrpSpPr/>
            <p:nvPr/>
          </p:nvGrpSpPr>
          <p:grpSpPr>
            <a:xfrm flipH="1">
              <a:off x="5592255" y="4646738"/>
              <a:ext cx="6682918" cy="304563"/>
              <a:chOff x="-30922586" y="330075"/>
              <a:chExt cx="37293070" cy="1699569"/>
            </a:xfrm>
          </p:grpSpPr>
          <p:sp>
            <p:nvSpPr>
              <p:cNvPr id="150" name="Google Shape;150;p9"/>
              <p:cNvSpPr/>
              <p:nvPr/>
            </p:nvSpPr>
            <p:spPr>
              <a:xfrm>
                <a:off x="-30922586" y="330144"/>
                <a:ext cx="355881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151" name="Google Shape;151;p9"/>
              <p:cNvSpPr/>
              <p:nvPr/>
            </p:nvSpPr>
            <p:spPr>
              <a:xfrm>
                <a:off x="4670984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</p:grpSp>
      <p:sp>
        <p:nvSpPr>
          <p:cNvPr id="152" name="Google Shape;152;p9"/>
          <p:cNvSpPr txBox="1">
            <a:spLocks noGrp="1"/>
          </p:cNvSpPr>
          <p:nvPr>
            <p:ph type="body" idx="1"/>
          </p:nvPr>
        </p:nvSpPr>
        <p:spPr>
          <a:xfrm>
            <a:off x="2682800" y="6182000"/>
            <a:ext cx="60042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spcBef>
                <a:spcPts val="0"/>
              </a:spcBef>
              <a:spcAft>
                <a:spcPts val="0"/>
              </a:spcAft>
              <a:buSzPts val="1300"/>
              <a:buNone/>
              <a:defRPr sz="1733"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53" name="Google Shape;153;p9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1AD84A18-9CD5-4651-9EFB-5D7BAC229282}" type="slidenum">
              <a:rPr lang="pl-PL" smtClean="0"/>
              <a:t>‹#›</a:t>
            </a:fld>
            <a:endParaRPr lang="pl-PL" dirty="0"/>
          </a:p>
        </p:txBody>
      </p:sp>
      <p:grpSp>
        <p:nvGrpSpPr>
          <p:cNvPr id="154" name="Google Shape;154;p9"/>
          <p:cNvGrpSpPr/>
          <p:nvPr/>
        </p:nvGrpSpPr>
        <p:grpSpPr>
          <a:xfrm rot="10800000">
            <a:off x="-8" y="-2"/>
            <a:ext cx="2202830" cy="894393"/>
            <a:chOff x="5575242" y="4472723"/>
            <a:chExt cx="2202830" cy="670795"/>
          </a:xfrm>
        </p:grpSpPr>
        <p:sp>
          <p:nvSpPr>
            <p:cNvPr id="155" name="Google Shape;155;p9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grpSp>
          <p:nvGrpSpPr>
            <p:cNvPr id="156" name="Google Shape;156;p9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57" name="Google Shape;157;p9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158" name="Google Shape;158;p9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grpSp>
          <p:nvGrpSpPr>
            <p:cNvPr id="159" name="Google Shape;159;p9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60" name="Google Shape;160;p9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161" name="Google Shape;161;p9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23310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27A477A3-7D18-4CB2-AE43-124F8C29A8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xmlns="" id="{CBABF928-6DA0-4E44-98E1-44A8DA543F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804A0ED4-D5E0-4B03-A202-E579053006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BEC95BF1-D131-4031-B3CE-F05568D1F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099C5401-012C-4781-B11D-B40F4C28B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84A18-9CD5-4651-9EFB-5D7BAC229282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33597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586794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3947699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14275" y="523433"/>
            <a:ext cx="5258400" cy="10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14275" y="1769800"/>
            <a:ext cx="6132600" cy="41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▰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6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r">
              <a:buNone/>
              <a:defRPr sz="16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r">
              <a:buNone/>
              <a:defRPr sz="16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r">
              <a:buNone/>
              <a:defRPr sz="16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r">
              <a:buNone/>
              <a:defRPr sz="16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r">
              <a:buNone/>
              <a:defRPr sz="16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r">
              <a:buNone/>
              <a:defRPr sz="16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r">
              <a:buNone/>
              <a:defRPr sz="16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r">
              <a:buNone/>
              <a:defRPr sz="16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fld id="{1AD84A18-9CD5-4651-9EFB-5D7BAC229282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8361804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5" r:id="rId3"/>
    <p:sldLayoutId id="2147483666" r:id="rId4"/>
    <p:sldLayoutId id="2147483667" r:id="rId5"/>
    <p:sldLayoutId id="2147483669" r:id="rId6"/>
    <p:sldLayoutId id="2147483671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80" r:id="rId13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dtytuł 6">
            <a:extLst>
              <a:ext uri="{FF2B5EF4-FFF2-40B4-BE49-F238E27FC236}">
                <a16:creationId xmlns:a16="http://schemas.microsoft.com/office/drawing/2014/main" xmlns="" id="{2B77508D-75F6-45A9-B57E-F06133D62E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8193" y="354350"/>
            <a:ext cx="5971999" cy="1046400"/>
          </a:xfrm>
        </p:spPr>
        <p:txBody>
          <a:bodyPr/>
          <a:lstStyle/>
          <a:p>
            <a:r>
              <a:rPr lang="pl-PL" sz="4000" b="1" dirty="0"/>
              <a:t>WYBORY</a:t>
            </a:r>
          </a:p>
          <a:p>
            <a:r>
              <a:rPr lang="pl-PL" sz="4000" b="1" dirty="0"/>
              <a:t>PREZYDENTA</a:t>
            </a:r>
          </a:p>
          <a:p>
            <a:r>
              <a:rPr lang="pl-PL" sz="4000" b="1" dirty="0"/>
              <a:t>RZECZYPOSPOLITEJ</a:t>
            </a:r>
          </a:p>
          <a:p>
            <a:r>
              <a:rPr lang="pl-PL" sz="4000" b="1" dirty="0"/>
              <a:t>POLSKIEJ</a:t>
            </a:r>
          </a:p>
          <a:p>
            <a:r>
              <a:rPr lang="pl-PL" sz="2400" b="1" dirty="0"/>
              <a:t>28 czerwca 2020 r.</a:t>
            </a:r>
          </a:p>
        </p:txBody>
      </p:sp>
      <p:sp>
        <p:nvSpPr>
          <p:cNvPr id="8" name="pole tekstowe 3">
            <a:extLst>
              <a:ext uri="{FF2B5EF4-FFF2-40B4-BE49-F238E27FC236}">
                <a16:creationId xmlns:a16="http://schemas.microsoft.com/office/drawing/2014/main" xmlns="" id="{D4571F29-BF39-4C1F-8F81-69BEC4AC0C43}"/>
              </a:ext>
            </a:extLst>
          </p:cNvPr>
          <p:cNvSpPr txBox="1">
            <a:spLocks noGrp="1" noChangeArrowheads="1"/>
          </p:cNvSpPr>
          <p:nvPr>
            <p:ph type="ctrTitle"/>
          </p:nvPr>
        </p:nvSpPr>
        <p:spPr bwMode="auto">
          <a:xfrm>
            <a:off x="660528" y="3954792"/>
            <a:ext cx="4094163" cy="1908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Szkolenie członków obwodowych komisji </a:t>
            </a:r>
            <a:r>
              <a:rPr lang="pl-PL" altLang="pl-PL" b="1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wyborczych cz. II</a:t>
            </a:r>
            <a:endParaRPr lang="pl-PL" altLang="pl-PL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Prostokąt 2">
            <a:extLst>
              <a:ext uri="{FF2B5EF4-FFF2-40B4-BE49-F238E27FC236}">
                <a16:creationId xmlns:a16="http://schemas.microsoft.com/office/drawing/2014/main" xmlns="" id="{F8718744-E86E-432F-8F89-1A7525A03F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113" y="5764215"/>
            <a:ext cx="6481762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4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Opracowanie: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l-PL" altLang="pl-PL" sz="5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4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Krajowe Biuro Wyborcze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4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Delegatura w </a:t>
            </a:r>
            <a:r>
              <a:rPr lang="pl-PL" altLang="pl-PL" sz="1400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Elblągu</a:t>
            </a:r>
            <a:endParaRPr lang="pl-PL" altLang="pl-PL" sz="14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ymbol zastępczy numeru slajdu 9">
            <a:extLst>
              <a:ext uri="{FF2B5EF4-FFF2-40B4-BE49-F238E27FC236}">
                <a16:creationId xmlns:a16="http://schemas.microsoft.com/office/drawing/2014/main" xmlns="" id="{5B06110D-2D63-4BCB-BE9A-0373F94B59C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1AD84A18-9CD5-4651-9EFB-5D7BAC229282}" type="slidenum">
              <a:rPr lang="pl-PL" smtClean="0"/>
              <a:t>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53776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Prostokąt 18"/>
          <p:cNvSpPr>
            <a:spLocks noChangeArrowheads="1"/>
          </p:cNvSpPr>
          <p:nvPr/>
        </p:nvSpPr>
        <p:spPr bwMode="auto">
          <a:xfrm>
            <a:off x="887412" y="645706"/>
            <a:ext cx="752475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200" b="1" u="sng" dirty="0">
                <a:solidFill>
                  <a:srgbClr val="C00000"/>
                </a:solidFill>
                <a:latin typeface="Arial" panose="020B0604020202020204" pitchFamily="34" charset="0"/>
              </a:rPr>
              <a:t>CZYNNOŚCI PO OTWORZENIU URNY WYBORCZEJ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idx="4294967295"/>
          </p:nvPr>
        </p:nvSpPr>
        <p:spPr>
          <a:xfrm>
            <a:off x="400593" y="5329421"/>
            <a:ext cx="8499567" cy="1184590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endParaRPr lang="pl-PL" sz="1800" b="1" dirty="0" smtClean="0">
              <a:solidFill>
                <a:srgbClr val="FF660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pl-PL" sz="1800" b="1" dirty="0" smtClean="0">
                <a:solidFill>
                  <a:srgbClr val="FF6600"/>
                </a:solidFill>
              </a:rPr>
              <a:t>Bardzo ważne !!!</a:t>
            </a:r>
          </a:p>
          <a:p>
            <a:pPr algn="just">
              <a:buFont typeface="Arial" panose="020B0604020202020204" pitchFamily="34" charset="0"/>
              <a:buChar char="•"/>
              <a:defRPr/>
            </a:pPr>
            <a:r>
              <a:rPr lang="pl-PL" sz="1800" dirty="0" smtClean="0">
                <a:latin typeface="Franklin Gothic Book" panose="020B0503020102020204" pitchFamily="34" charset="0"/>
              </a:rPr>
              <a:t>wszystkie czynności komisja wykonuje jak to tylko możliwe</a:t>
            </a:r>
            <a:r>
              <a:rPr lang="pl-PL" sz="1800" b="1" dirty="0" smtClean="0">
                <a:solidFill>
                  <a:srgbClr val="0070C0"/>
                </a:solidFill>
                <a:latin typeface="Franklin Gothic Book" panose="020B0503020102020204" pitchFamily="34" charset="0"/>
              </a:rPr>
              <a:t> </a:t>
            </a:r>
            <a:r>
              <a:rPr lang="pl-PL" sz="1800" b="1" dirty="0" smtClean="0">
                <a:solidFill>
                  <a:srgbClr val="FF0000"/>
                </a:solidFill>
                <a:latin typeface="Franklin Gothic Book" panose="020B0503020102020204" pitchFamily="34" charset="0"/>
              </a:rPr>
              <a:t>w pełnym składzie</a:t>
            </a:r>
            <a:r>
              <a:rPr lang="pl-PL" sz="1800" dirty="0" smtClean="0">
                <a:latin typeface="Franklin Gothic Book" panose="020B0503020102020204" pitchFamily="34" charset="0"/>
              </a:rPr>
              <a:t>, pod żadnym pozorem w tzw. podzespołach. </a:t>
            </a:r>
          </a:p>
          <a:p>
            <a:pPr algn="just">
              <a:buFont typeface="Arial" panose="020B0604020202020204" pitchFamily="34" charset="0"/>
              <a:buChar char="•"/>
              <a:defRPr/>
            </a:pPr>
            <a:r>
              <a:rPr lang="pl-PL" sz="1800" dirty="0" smtClean="0">
                <a:latin typeface="Franklin Gothic Book" panose="020B0503020102020204" pitchFamily="34" charset="0"/>
              </a:rPr>
              <a:t>kwalifikacji głosów dokonujemy </a:t>
            </a:r>
            <a:r>
              <a:rPr lang="pl-PL" sz="1800" b="1" dirty="0" smtClean="0">
                <a:solidFill>
                  <a:srgbClr val="FF0000"/>
                </a:solidFill>
                <a:latin typeface="Franklin Gothic Book" panose="020B0503020102020204" pitchFamily="34" charset="0"/>
              </a:rPr>
              <a:t>„na oczach” </a:t>
            </a:r>
            <a:r>
              <a:rPr lang="pl-PL" sz="1800" dirty="0" smtClean="0">
                <a:latin typeface="Franklin Gothic Book" panose="020B0503020102020204" pitchFamily="34" charset="0"/>
              </a:rPr>
              <a:t>członków komisji.</a:t>
            </a:r>
          </a:p>
          <a:p>
            <a:pPr algn="just">
              <a:buFont typeface="Arial" panose="020B0604020202020204" pitchFamily="34" charset="0"/>
              <a:buChar char="•"/>
              <a:defRPr/>
            </a:pPr>
            <a:r>
              <a:rPr lang="pl-PL" sz="1800" dirty="0">
                <a:latin typeface="Franklin Gothic Book" panose="020B0503020102020204" pitchFamily="34" charset="0"/>
              </a:rPr>
              <a:t>w</a:t>
            </a:r>
            <a:r>
              <a:rPr lang="pl-PL" sz="1800" dirty="0" smtClean="0">
                <a:latin typeface="Franklin Gothic Book" panose="020B0503020102020204" pitchFamily="34" charset="0"/>
              </a:rPr>
              <a:t> sytuacjach wątpliwych, przewodniczący zarządza </a:t>
            </a:r>
            <a:r>
              <a:rPr lang="pl-PL" sz="1800" b="1" dirty="0" smtClean="0">
                <a:solidFill>
                  <a:srgbClr val="FF0000"/>
                </a:solidFill>
                <a:latin typeface="Franklin Gothic Book" panose="020B0503020102020204" pitchFamily="34" charset="0"/>
              </a:rPr>
              <a:t>przegłosowanie ostatecznego stanowiska komisji.</a:t>
            </a:r>
            <a:endParaRPr lang="pl-PL" sz="1800" b="1" dirty="0">
              <a:solidFill>
                <a:srgbClr val="FF0000"/>
              </a:solidFill>
              <a:latin typeface="Franklin Gothic Book" panose="020B0503020102020204" pitchFamily="34" charset="0"/>
            </a:endParaRPr>
          </a:p>
          <a:p>
            <a:pPr marL="0" indent="0" algn="ctr" fontAlgn="ctr">
              <a:buFont typeface="Arial" panose="020B0604020202020204" pitchFamily="34" charset="0"/>
              <a:buNone/>
              <a:defRPr/>
            </a:pPr>
            <a:endParaRPr lang="pl-PL" sz="1400" b="1" dirty="0" smtClean="0"/>
          </a:p>
          <a:p>
            <a:pPr marL="0" indent="0" algn="ctr" fontAlgn="ctr">
              <a:buFont typeface="Arial" panose="020B0604020202020204" pitchFamily="34" charset="0"/>
              <a:buNone/>
              <a:defRPr/>
            </a:pPr>
            <a:r>
              <a:rPr lang="pl-PL" sz="1400" b="1" dirty="0" smtClean="0"/>
              <a:t>I</a:t>
            </a:r>
          </a:p>
          <a:p>
            <a:pPr marL="285750" indent="-285750" algn="just" fontAlgn="ctr">
              <a:buFont typeface="Arial" panose="020B0604020202020204" pitchFamily="34" charset="0"/>
              <a:buChar char="•"/>
              <a:defRPr/>
            </a:pPr>
            <a:r>
              <a:rPr lang="pl-PL" sz="1800" dirty="0">
                <a:latin typeface="Franklin Gothic Book" panose="020B0503020102020204" pitchFamily="34" charset="0"/>
              </a:rPr>
              <a:t>k</a:t>
            </a:r>
            <a:r>
              <a:rPr lang="pl-PL" sz="1800" dirty="0" smtClean="0">
                <a:latin typeface="Franklin Gothic Book" panose="020B0503020102020204" pitchFamily="34" charset="0"/>
              </a:rPr>
              <a:t>omisja </a:t>
            </a:r>
            <a:r>
              <a:rPr lang="pl-PL" sz="1800" dirty="0">
                <a:latin typeface="Franklin Gothic Book" panose="020B0503020102020204" pitchFamily="34" charset="0"/>
              </a:rPr>
              <a:t>sprawdza, czy pieczęcie na urnie oraz na wlocie do urny lub jednorazowe plomby – nalepki foliowe pozostały </a:t>
            </a:r>
            <a:r>
              <a:rPr lang="pl-PL" sz="1800" dirty="0" smtClean="0">
                <a:latin typeface="Franklin Gothic Book" panose="020B0503020102020204" pitchFamily="34" charset="0"/>
              </a:rPr>
              <a:t>nienaruszone</a:t>
            </a:r>
          </a:p>
          <a:p>
            <a:pPr marL="285750" indent="-285750" algn="just" fontAlgn="ctr">
              <a:buFont typeface="Arial" panose="020B0604020202020204" pitchFamily="34" charset="0"/>
              <a:buChar char="•"/>
              <a:defRPr/>
            </a:pPr>
            <a:r>
              <a:rPr lang="pl-PL" sz="1800" dirty="0" smtClean="0">
                <a:latin typeface="Franklin Gothic Book" panose="020B0503020102020204" pitchFamily="34" charset="0"/>
              </a:rPr>
              <a:t>otwiera </a:t>
            </a:r>
            <a:r>
              <a:rPr lang="pl-PL" sz="1800" dirty="0">
                <a:latin typeface="Franklin Gothic Book" panose="020B0503020102020204" pitchFamily="34" charset="0"/>
              </a:rPr>
              <a:t>urnę i wyjmuje z niej karty do </a:t>
            </a:r>
            <a:r>
              <a:rPr lang="pl-PL" sz="1800" dirty="0" smtClean="0">
                <a:latin typeface="Franklin Gothic Book" panose="020B0503020102020204" pitchFamily="34" charset="0"/>
              </a:rPr>
              <a:t>głosowania z zachowaniem szczególnej staranności w celu niedopuszczenia do uszkodzenia kart lub urny wyborczej</a:t>
            </a:r>
          </a:p>
          <a:p>
            <a:pPr marL="285750" indent="-285750" algn="just" fontAlgn="ctr">
              <a:buFont typeface="Arial" panose="020B0604020202020204" pitchFamily="34" charset="0"/>
              <a:buChar char="•"/>
              <a:defRPr/>
            </a:pPr>
            <a:r>
              <a:rPr lang="pl-PL" sz="1800" dirty="0" smtClean="0">
                <a:latin typeface="Franklin Gothic Book" panose="020B0503020102020204" pitchFamily="34" charset="0"/>
              </a:rPr>
              <a:t>jeżeli w</a:t>
            </a:r>
            <a:r>
              <a:rPr lang="pl-PL" sz="1800" dirty="0">
                <a:latin typeface="Franklin Gothic Book" panose="020B0503020102020204" pitchFamily="34" charset="0"/>
              </a:rPr>
              <a:t> urnie znajdują się inne przedmioty niż karty do głosowania (w tym np. czyste kartki papieru), komisja oddziela je od kart do głosowania, a informacje o ich odnalezieniu </a:t>
            </a:r>
            <a:r>
              <a:rPr lang="pl-PL" sz="1800" dirty="0">
                <a:solidFill>
                  <a:srgbClr val="0070C0"/>
                </a:solidFill>
                <a:latin typeface="Franklin Gothic Book" panose="020B0503020102020204" pitchFamily="34" charset="0"/>
              </a:rPr>
              <a:t>odnotowuje w punkcie 22 protokołu głosowania.</a:t>
            </a:r>
          </a:p>
          <a:p>
            <a:pPr marL="342900" indent="-342900" algn="just" fontAlgn="ctr">
              <a:buFont typeface="+mj-lt"/>
              <a:buAutoNum type="arabicPeriod"/>
              <a:defRPr/>
            </a:pPr>
            <a:endParaRPr lang="pl-PL" sz="1400" dirty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pl-PL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Krok 7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sz="1200" dirty="0"/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pl-PL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Krok 6Krok 6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sz="1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sz="1200" dirty="0" smtClean="0"/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pl-PL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Krok 6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sz="1200" dirty="0"/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pl-PL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Krok 6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sz="1200" dirty="0"/>
          </a:p>
        </p:txBody>
      </p:sp>
      <p:pic>
        <p:nvPicPr>
          <p:cNvPr id="4" name="Obraz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9231" y="145644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6012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3" name="Prostokąt 2"/>
          <p:cNvSpPr/>
          <p:nvPr/>
        </p:nvSpPr>
        <p:spPr>
          <a:xfrm>
            <a:off x="1187569" y="636416"/>
            <a:ext cx="709521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altLang="pl-PL" sz="2200" b="1" u="sng" dirty="0">
                <a:solidFill>
                  <a:srgbClr val="C00000"/>
                </a:solidFill>
                <a:latin typeface="Arial" panose="020B0604020202020204" pitchFamily="34" charset="0"/>
              </a:rPr>
              <a:t>CZYNNOŚCI PO OTWORZENIU URNY </a:t>
            </a:r>
            <a:r>
              <a:rPr lang="pl-PL" altLang="pl-PL" sz="2200" b="1" u="sng" dirty="0" smtClean="0">
                <a:solidFill>
                  <a:srgbClr val="C00000"/>
                </a:solidFill>
                <a:latin typeface="Arial" panose="020B0604020202020204" pitchFamily="34" charset="0"/>
              </a:rPr>
              <a:t>WYBORCZEJ</a:t>
            </a:r>
            <a:endParaRPr lang="pl-PL" sz="2200" dirty="0"/>
          </a:p>
        </p:txBody>
      </p:sp>
      <p:sp>
        <p:nvSpPr>
          <p:cNvPr id="4" name="Prostokąt 3"/>
          <p:cNvSpPr/>
          <p:nvPr/>
        </p:nvSpPr>
        <p:spPr>
          <a:xfrm>
            <a:off x="252549" y="1400145"/>
            <a:ext cx="11467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buClr>
                <a:srgbClr val="C7D3E6"/>
              </a:buClr>
              <a:buSzPts val="2400"/>
              <a:defRPr/>
            </a:pPr>
            <a:r>
              <a:rPr lang="pl-PL" sz="2000" b="1" u="sng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Roboto Condensed Light"/>
              </a:rPr>
              <a:t>Krok </a:t>
            </a:r>
            <a:r>
              <a:rPr lang="pl-PL" sz="2000" b="1" u="sng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Roboto Condensed Light"/>
              </a:rPr>
              <a:t>9.</a:t>
            </a:r>
            <a:endParaRPr lang="pl-PL" sz="2000" b="1" u="sng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  <a:sym typeface="Roboto Condensed Light"/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252549" y="1800255"/>
            <a:ext cx="876082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pl-PL" sz="1800" dirty="0">
                <a:solidFill>
                  <a:schemeClr val="tx1"/>
                </a:solidFill>
                <a:latin typeface="Franklin Gothic Book" panose="020B0503020102020204" pitchFamily="34" charset="0"/>
              </a:rPr>
              <a:t>jeśli w obwodzie miało miejsce głosowanie korespondencyjne, komisja w pierwszej kolejności </a:t>
            </a:r>
            <a:r>
              <a:rPr lang="pl-PL" sz="1800" b="1" u="sng" dirty="0">
                <a:solidFill>
                  <a:srgbClr val="0070C0"/>
                </a:solidFill>
                <a:latin typeface="Franklin Gothic Book" panose="020B0503020102020204" pitchFamily="34" charset="0"/>
              </a:rPr>
              <a:t>ustala liczbę  kart do głosowania, wyjętych z kopert </a:t>
            </a:r>
            <a:r>
              <a:rPr lang="pl-PL" sz="1800" dirty="0">
                <a:solidFill>
                  <a:schemeClr val="tx1"/>
                </a:solidFill>
                <a:latin typeface="Franklin Gothic Book" panose="020B0503020102020204" pitchFamily="34" charset="0"/>
              </a:rPr>
              <a:t>i wrzuca je do pozostałych </a:t>
            </a:r>
            <a:r>
              <a:rPr lang="pl-PL" sz="1800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kart</a:t>
            </a:r>
            <a:endParaRPr lang="pl-PL" sz="1800" dirty="0">
              <a:solidFill>
                <a:schemeClr val="tx1"/>
              </a:solidFill>
              <a:latin typeface="Franklin Gothic Book" panose="020B0503020102020204" pitchFamily="34" charset="0"/>
            </a:endParaRPr>
          </a:p>
          <a:p>
            <a:pPr algn="just">
              <a:defRPr/>
            </a:pPr>
            <a:r>
              <a:rPr lang="pl-PL" sz="1800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	liczba </a:t>
            </a:r>
            <a:r>
              <a:rPr lang="pl-PL" sz="1800" dirty="0">
                <a:solidFill>
                  <a:schemeClr val="tx1"/>
                </a:solidFill>
                <a:latin typeface="Franklin Gothic Book" panose="020B0503020102020204" pitchFamily="34" charset="0"/>
              </a:rPr>
              <a:t>ta powinna odpowiadać liczbie kopert na kartę do głosowania </a:t>
            </a:r>
            <a:r>
              <a:rPr lang="pl-PL" sz="1800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	wrzuconych </a:t>
            </a:r>
            <a:r>
              <a:rPr lang="pl-PL" sz="1800" dirty="0">
                <a:solidFill>
                  <a:schemeClr val="tx1"/>
                </a:solidFill>
                <a:latin typeface="Franklin Gothic Book" panose="020B0503020102020204" pitchFamily="34" charset="0"/>
              </a:rPr>
              <a:t>do urny. </a:t>
            </a:r>
            <a:endParaRPr lang="pl-PL" sz="1800" dirty="0" smtClean="0">
              <a:solidFill>
                <a:schemeClr val="tx1"/>
              </a:solidFill>
              <a:latin typeface="Franklin Gothic Book" panose="020B0503020102020204" pitchFamily="34" charset="0"/>
            </a:endParaRPr>
          </a:p>
          <a:p>
            <a:pPr algn="just">
              <a:defRPr/>
            </a:pPr>
            <a:endParaRPr lang="pl-PL" sz="1800" dirty="0" smtClean="0">
              <a:solidFill>
                <a:schemeClr val="tx1"/>
              </a:solidFill>
              <a:latin typeface="Franklin Gothic Book" panose="020B0503020102020204" pitchFamily="34" charset="0"/>
            </a:endParaRPr>
          </a:p>
          <a:p>
            <a:pPr algn="just">
              <a:defRPr/>
            </a:pPr>
            <a:r>
              <a:rPr lang="pl-PL" sz="1800" u="sng" dirty="0" smtClean="0">
                <a:solidFill>
                  <a:srgbClr val="0070C0"/>
                </a:solidFill>
                <a:latin typeface="Franklin Gothic Book" panose="020B0503020102020204" pitchFamily="34" charset="0"/>
              </a:rPr>
              <a:t>różnica </a:t>
            </a:r>
            <a:r>
              <a:rPr lang="pl-PL" sz="1800" u="sng" dirty="0">
                <a:solidFill>
                  <a:srgbClr val="0070C0"/>
                </a:solidFill>
                <a:latin typeface="Franklin Gothic Book" panose="020B0503020102020204" pitchFamily="34" charset="0"/>
              </a:rPr>
              <a:t>jest możliwa tylko, gdy:</a:t>
            </a:r>
          </a:p>
          <a:p>
            <a:pPr marL="342900" indent="-342900" algn="just">
              <a:buFont typeface="+mj-lt"/>
              <a:buAutoNum type="arabicPeriod"/>
              <a:defRPr/>
            </a:pPr>
            <a:r>
              <a:rPr lang="pl-PL" sz="1800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koperta </a:t>
            </a:r>
            <a:r>
              <a:rPr lang="pl-PL" sz="1800" dirty="0">
                <a:solidFill>
                  <a:schemeClr val="tx1"/>
                </a:solidFill>
                <a:latin typeface="Franklin Gothic Book" panose="020B0503020102020204" pitchFamily="34" charset="0"/>
              </a:rPr>
              <a:t>na kartę do głosowania była pusta;</a:t>
            </a:r>
          </a:p>
          <a:p>
            <a:pPr marL="342900" indent="-342900" algn="just">
              <a:buFont typeface="+mj-lt"/>
              <a:buAutoNum type="arabicPeriod"/>
              <a:defRPr/>
            </a:pPr>
            <a:r>
              <a:rPr lang="pl-PL" sz="1800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w </a:t>
            </a:r>
            <a:r>
              <a:rPr lang="pl-PL" sz="1800" dirty="0">
                <a:solidFill>
                  <a:schemeClr val="tx1"/>
                </a:solidFill>
                <a:latin typeface="Franklin Gothic Book" panose="020B0503020102020204" pitchFamily="34" charset="0"/>
              </a:rPr>
              <a:t>kopercie na kartę do głosowania znajdowała się więcej niż jedna karta do głosowania; w takim przypadku komisja:</a:t>
            </a:r>
          </a:p>
          <a:p>
            <a:pPr algn="just">
              <a:defRPr/>
            </a:pPr>
            <a:r>
              <a:rPr lang="pl-PL" sz="1800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	a)nie </a:t>
            </a:r>
            <a:r>
              <a:rPr lang="pl-PL" sz="1800" dirty="0">
                <a:solidFill>
                  <a:schemeClr val="tx1"/>
                </a:solidFill>
                <a:latin typeface="Franklin Gothic Book" panose="020B0503020102020204" pitchFamily="34" charset="0"/>
              </a:rPr>
              <a:t>bierze pod uwagę żadnej karty do głosowania przy ustalaniu wyników </a:t>
            </a:r>
            <a:r>
              <a:rPr lang="pl-PL" sz="1800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	głosowania</a:t>
            </a:r>
            <a:r>
              <a:rPr lang="pl-PL" sz="1800" dirty="0">
                <a:solidFill>
                  <a:schemeClr val="tx1"/>
                </a:solidFill>
                <a:latin typeface="Franklin Gothic Book" panose="020B0503020102020204" pitchFamily="34" charset="0"/>
              </a:rPr>
              <a:t>, </a:t>
            </a:r>
          </a:p>
          <a:p>
            <a:pPr algn="just">
              <a:defRPr/>
            </a:pPr>
            <a:r>
              <a:rPr lang="pl-PL" sz="1800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	b)karty </a:t>
            </a:r>
            <a:r>
              <a:rPr lang="pl-PL" sz="1800" dirty="0">
                <a:solidFill>
                  <a:schemeClr val="tx1"/>
                </a:solidFill>
                <a:latin typeface="Franklin Gothic Book" panose="020B0503020102020204" pitchFamily="34" charset="0"/>
              </a:rPr>
              <a:t>te pakuje w pakiet, opisuje go i odkłada; </a:t>
            </a:r>
            <a:endParaRPr lang="pl-PL" sz="1800" dirty="0" smtClean="0">
              <a:solidFill>
                <a:schemeClr val="tx1"/>
              </a:solidFill>
              <a:latin typeface="Franklin Gothic Book" panose="020B0503020102020204" pitchFamily="34" charset="0"/>
            </a:endParaRPr>
          </a:p>
          <a:p>
            <a:pPr algn="just">
              <a:defRPr/>
            </a:pPr>
            <a:endParaRPr lang="pl-PL" sz="1800" dirty="0" smtClean="0">
              <a:solidFill>
                <a:schemeClr val="tx1"/>
              </a:solidFill>
              <a:latin typeface="Franklin Gothic Book" panose="020B0503020102020204" pitchFamily="34" charset="0"/>
            </a:endParaRPr>
          </a:p>
          <a:p>
            <a:pPr algn="just">
              <a:defRPr/>
            </a:pPr>
            <a:r>
              <a:rPr lang="pl-PL" sz="1600" dirty="0" smtClean="0">
                <a:solidFill>
                  <a:srgbClr val="0070C0"/>
                </a:solidFill>
                <a:latin typeface="Franklin Gothic Book" panose="020B0503020102020204" pitchFamily="34" charset="0"/>
              </a:rPr>
              <a:t>sytuację </a:t>
            </a:r>
            <a:r>
              <a:rPr lang="pl-PL" sz="1600" dirty="0">
                <a:solidFill>
                  <a:srgbClr val="0070C0"/>
                </a:solidFill>
                <a:latin typeface="Franklin Gothic Book" panose="020B0503020102020204" pitchFamily="34" charset="0"/>
              </a:rPr>
              <a:t>tę komisja opisuje w punkcie 22 protokołu głosowania</a:t>
            </a:r>
          </a:p>
          <a:p>
            <a:pPr algn="just">
              <a:defRPr/>
            </a:pPr>
            <a:endParaRPr lang="pl-PL" sz="1800" dirty="0">
              <a:solidFill>
                <a:schemeClr val="tx1"/>
              </a:solidFill>
              <a:latin typeface="Franklin Gothic Book" panose="020B0503020102020204" pitchFamily="34" charset="0"/>
            </a:endParaRPr>
          </a:p>
          <a:p>
            <a:pPr algn="just">
              <a:defRPr/>
            </a:pPr>
            <a:endParaRPr lang="pl-PL" sz="1800" dirty="0" smtClean="0">
              <a:solidFill>
                <a:schemeClr val="tx1"/>
              </a:solidFill>
              <a:latin typeface="Franklin Gothic Book" panose="020B0503020102020204" pitchFamily="34" charset="0"/>
            </a:endParaRPr>
          </a:p>
          <a:p>
            <a:pPr algn="just">
              <a:defRPr/>
            </a:pPr>
            <a:endParaRPr lang="pl-PL" sz="1800" dirty="0">
              <a:solidFill>
                <a:schemeClr val="tx1"/>
              </a:solidFill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2807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3" name="Prostokąt 2"/>
          <p:cNvSpPr/>
          <p:nvPr/>
        </p:nvSpPr>
        <p:spPr>
          <a:xfrm>
            <a:off x="1399252" y="768762"/>
            <a:ext cx="7095212" cy="11387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altLang="pl-PL" sz="2200" b="1" u="sng" dirty="0">
                <a:solidFill>
                  <a:schemeClr val="tx1"/>
                </a:solidFill>
                <a:latin typeface="Arial" panose="020B0604020202020204" pitchFamily="34" charset="0"/>
              </a:rPr>
              <a:t>CZYNNOŚCI PO OTWORZENIU URNY </a:t>
            </a:r>
            <a:r>
              <a:rPr lang="pl-PL" altLang="pl-PL" sz="2200" b="1" u="sng" dirty="0" smtClean="0">
                <a:solidFill>
                  <a:schemeClr val="tx1"/>
                </a:solidFill>
                <a:latin typeface="Arial" panose="020B0604020202020204" pitchFamily="34" charset="0"/>
              </a:rPr>
              <a:t>WYBORCZEJ</a:t>
            </a:r>
          </a:p>
          <a:p>
            <a:pPr algn="ctr"/>
            <a:r>
              <a:rPr lang="pl-PL" altLang="pl-PL" sz="2200" b="1" dirty="0">
                <a:solidFill>
                  <a:srgbClr val="C00000"/>
                </a:solidFill>
                <a:latin typeface="Arial" panose="020B0604020202020204" pitchFamily="34" charset="0"/>
              </a:rPr>
              <a:t>USTALENIE WYNIKÓW GŁOSOWANIA</a:t>
            </a:r>
          </a:p>
          <a:p>
            <a:endParaRPr lang="pl-PL" sz="2200" dirty="0"/>
          </a:p>
        </p:txBody>
      </p:sp>
      <p:sp>
        <p:nvSpPr>
          <p:cNvPr id="4" name="Prostokąt 3"/>
          <p:cNvSpPr/>
          <p:nvPr/>
        </p:nvSpPr>
        <p:spPr>
          <a:xfrm>
            <a:off x="252549" y="1400145"/>
            <a:ext cx="11467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buClr>
                <a:srgbClr val="C7D3E6"/>
              </a:buClr>
              <a:buSzPts val="2400"/>
              <a:defRPr/>
            </a:pPr>
            <a:r>
              <a:rPr lang="pl-PL" sz="2000" b="1" u="sng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Roboto Condensed Light"/>
              </a:rPr>
              <a:t>Krok </a:t>
            </a:r>
            <a:r>
              <a:rPr lang="pl-PL" sz="2000" b="1" u="sng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Roboto Condensed Light"/>
              </a:rPr>
              <a:t>10.</a:t>
            </a:r>
            <a:endParaRPr lang="pl-PL" sz="2000" b="1" u="sng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  <a:sym typeface="Roboto Condensed Light"/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252549" y="1800255"/>
            <a:ext cx="8760822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pl-PL" sz="1800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komisja </a:t>
            </a:r>
            <a:r>
              <a:rPr lang="pl-PL" sz="1800" dirty="0">
                <a:solidFill>
                  <a:schemeClr val="tx1"/>
                </a:solidFill>
                <a:latin typeface="Franklin Gothic Book" panose="020B0503020102020204" pitchFamily="34" charset="0"/>
              </a:rPr>
              <a:t>przegląda wszystkie karty i </a:t>
            </a:r>
            <a:r>
              <a:rPr lang="pl-PL" sz="1800" b="1" dirty="0">
                <a:solidFill>
                  <a:srgbClr val="0070C0"/>
                </a:solidFill>
                <a:latin typeface="Franklin Gothic Book" panose="020B0503020102020204" pitchFamily="34" charset="0"/>
              </a:rPr>
              <a:t>wydziela z nich </a:t>
            </a:r>
            <a:r>
              <a:rPr lang="pl-PL" sz="1800" b="1" u="sng" dirty="0">
                <a:solidFill>
                  <a:srgbClr val="0070C0"/>
                </a:solidFill>
                <a:latin typeface="Franklin Gothic Book" panose="020B0503020102020204" pitchFamily="34" charset="0"/>
              </a:rPr>
              <a:t>karty całkowicie przedarte na dwie lub więcej części</a:t>
            </a:r>
            <a:r>
              <a:rPr lang="pl-PL" sz="1800" dirty="0">
                <a:solidFill>
                  <a:schemeClr val="tx1"/>
                </a:solidFill>
                <a:latin typeface="Franklin Gothic Book" panose="020B0503020102020204" pitchFamily="34" charset="0"/>
              </a:rPr>
              <a:t>, </a:t>
            </a:r>
            <a:r>
              <a:rPr lang="pl-PL" sz="1800" b="1" u="sng" dirty="0">
                <a:solidFill>
                  <a:srgbClr val="FF0000"/>
                </a:solidFill>
                <a:latin typeface="Franklin Gothic Book" panose="020B0503020102020204" pitchFamily="34" charset="0"/>
              </a:rPr>
              <a:t>których nie bierze się pod uwagę przy obliczeniach        </a:t>
            </a:r>
            <a:endParaRPr lang="pl-PL" sz="1800" b="1" u="sng" dirty="0" smtClean="0">
              <a:solidFill>
                <a:srgbClr val="FF0000"/>
              </a:solidFill>
              <a:latin typeface="Franklin Gothic Book" panose="020B0503020102020204" pitchFamily="34" charset="0"/>
            </a:endParaRPr>
          </a:p>
          <a:p>
            <a:pPr algn="just">
              <a:defRPr/>
            </a:pPr>
            <a:r>
              <a:rPr lang="pl-PL" sz="1800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(</a:t>
            </a:r>
            <a:r>
              <a:rPr lang="pl-PL" sz="1800" dirty="0">
                <a:solidFill>
                  <a:schemeClr val="tx1"/>
                </a:solidFill>
                <a:latin typeface="Franklin Gothic Book" panose="020B0503020102020204" pitchFamily="34" charset="0"/>
              </a:rPr>
              <a:t>komisja pakuje w pakiet, opisuje i odkłada</a:t>
            </a:r>
            <a:r>
              <a:rPr lang="pl-PL" sz="1800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)</a:t>
            </a:r>
          </a:p>
          <a:p>
            <a:pPr algn="just">
              <a:defRPr/>
            </a:pPr>
            <a:endParaRPr lang="pl-PL" sz="1800" u="sng" dirty="0">
              <a:solidFill>
                <a:srgbClr val="C00000"/>
              </a:solidFill>
              <a:latin typeface="Franklin Gothic Book" panose="020B0503020102020204" pitchFamily="34" charset="0"/>
            </a:endParaRPr>
          </a:p>
          <a:p>
            <a:pPr algn="just">
              <a:defRPr/>
            </a:pPr>
            <a:r>
              <a:rPr lang="pl-PL" sz="2000" b="1" u="sng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Krok </a:t>
            </a:r>
            <a:r>
              <a:rPr lang="pl-PL" sz="2000" b="1" u="sng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11.</a:t>
            </a:r>
          </a:p>
          <a:p>
            <a:pPr>
              <a:defRPr/>
            </a:pPr>
            <a:r>
              <a:rPr lang="pl-PL" sz="1800" u="sng" dirty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komisja liczy </a:t>
            </a:r>
            <a:r>
              <a:rPr lang="pl-PL" sz="1800" b="1" u="sng" dirty="0">
                <a:solidFill>
                  <a:srgbClr val="0070C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karty całe wyjęte z urny </a:t>
            </a:r>
            <a:r>
              <a:rPr lang="pl-PL" sz="1800" dirty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– liczbę wpisuje w punkcie </a:t>
            </a:r>
            <a:r>
              <a:rPr lang="pl-PL" sz="1800" dirty="0" smtClean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9, w </a:t>
            </a:r>
            <a:r>
              <a:rPr lang="pl-PL" sz="1800" dirty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punkcie 9a komisja - wpisuje </a:t>
            </a:r>
            <a:r>
              <a:rPr lang="pl-PL" sz="1800" b="1" dirty="0">
                <a:solidFill>
                  <a:srgbClr val="0070C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liczbę kart wyjętych z kopert na kartę do </a:t>
            </a:r>
            <a:r>
              <a:rPr lang="pl-PL" sz="1800" b="1" dirty="0" smtClean="0">
                <a:solidFill>
                  <a:srgbClr val="0070C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głosowania</a:t>
            </a:r>
            <a:endParaRPr lang="pl-PL" sz="1800" dirty="0" smtClean="0">
              <a:solidFill>
                <a:schemeClr val="tx1"/>
              </a:solidFill>
              <a:latin typeface="Franklin Gothic Book" panose="020B0503020102020204" pitchFamily="34" charset="0"/>
              <a:cs typeface="Calibri" panose="020F0502020204030204" pitchFamily="34" charset="0"/>
            </a:endParaRPr>
          </a:p>
          <a:p>
            <a:pPr lvl="2">
              <a:defRPr/>
            </a:pPr>
            <a:r>
              <a:rPr lang="pl-PL" sz="1800" dirty="0" smtClean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	</a:t>
            </a:r>
            <a:r>
              <a:rPr lang="pl-P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  <a:cs typeface="Calibri" panose="020F0502020204030204" pitchFamily="34" charset="0"/>
              </a:rPr>
              <a:t>komisje</a:t>
            </a:r>
            <a:r>
              <a:rPr lang="pl-PL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  <a:cs typeface="Calibri" panose="020F0502020204030204" pitchFamily="34" charset="0"/>
              </a:rPr>
              <a:t>, w których nie było kopert na kartę do głosowania w głosowaniu </a:t>
            </a:r>
            <a:r>
              <a:rPr lang="pl-P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  <a:cs typeface="Calibri" panose="020F0502020204030204" pitchFamily="34" charset="0"/>
              </a:rPr>
              <a:t>	korespondencyjnym </a:t>
            </a:r>
            <a:r>
              <a:rPr lang="pl-PL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  <a:cs typeface="Calibri" panose="020F0502020204030204" pitchFamily="34" charset="0"/>
              </a:rPr>
              <a:t>( takich </a:t>
            </a:r>
            <a:r>
              <a:rPr lang="pl-P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  <a:cs typeface="Calibri" panose="020F0502020204030204" pitchFamily="34" charset="0"/>
              </a:rPr>
              <a:t>	będzie </a:t>
            </a:r>
            <a:r>
              <a:rPr lang="pl-PL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  <a:cs typeface="Calibri" panose="020F0502020204030204" pitchFamily="34" charset="0"/>
              </a:rPr>
              <a:t>zdecydowana większość) wpisują cyfrę „</a:t>
            </a:r>
            <a:r>
              <a:rPr lang="pl-P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  <a:cs typeface="Calibri" panose="020F0502020204030204" pitchFamily="34" charset="0"/>
              </a:rPr>
              <a:t>0”w </a:t>
            </a:r>
            <a:r>
              <a:rPr lang="pl-PL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  <a:cs typeface="Calibri" panose="020F0502020204030204" pitchFamily="34" charset="0"/>
              </a:rPr>
              <a:t>punkcie 9a </a:t>
            </a:r>
            <a:r>
              <a:rPr lang="pl-P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  <a:cs typeface="Calibri" panose="020F0502020204030204" pitchFamily="34" charset="0"/>
              </a:rPr>
              <a:t>protokołu</a:t>
            </a:r>
          </a:p>
          <a:p>
            <a:pPr lvl="2">
              <a:defRPr/>
            </a:pPr>
            <a:endParaRPr lang="pl-PL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anose="020B0503020102020204" pitchFamily="34" charset="0"/>
              <a:cs typeface="Calibri" panose="020F0502020204030204" pitchFamily="34" charset="0"/>
            </a:endParaRPr>
          </a:p>
          <a:p>
            <a:pPr lvl="2">
              <a:defRPr/>
            </a:pPr>
            <a:endParaRPr lang="pl-PL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anose="020B0503020102020204" pitchFamily="34" charset="0"/>
              <a:cs typeface="Calibri" panose="020F0502020204030204" pitchFamily="34" charset="0"/>
            </a:endParaRPr>
          </a:p>
          <a:p>
            <a:pPr algn="just">
              <a:defRPr/>
            </a:pPr>
            <a:endParaRPr lang="pl-PL" sz="1800" dirty="0">
              <a:solidFill>
                <a:schemeClr val="tx1"/>
              </a:solidFill>
              <a:latin typeface="Franklin Gothic Book" panose="020B0503020102020204" pitchFamily="34" charset="0"/>
            </a:endParaRPr>
          </a:p>
          <a:p>
            <a:pPr algn="just">
              <a:defRPr/>
            </a:pPr>
            <a:endParaRPr lang="pl-PL" sz="1800" dirty="0">
              <a:solidFill>
                <a:schemeClr val="tx1"/>
              </a:solidFill>
              <a:latin typeface="Franklin Gothic Book" panose="020B0503020102020204" pitchFamily="34" charset="0"/>
            </a:endParaRPr>
          </a:p>
          <a:p>
            <a:pPr algn="just">
              <a:defRPr/>
            </a:pPr>
            <a:endParaRPr lang="pl-PL" sz="1800" dirty="0">
              <a:solidFill>
                <a:schemeClr val="tx1"/>
              </a:solidFill>
              <a:latin typeface="Franklin Gothic Book" panose="020B0503020102020204" pitchFamily="34" charset="0"/>
            </a:endParaRPr>
          </a:p>
          <a:p>
            <a:pPr algn="just">
              <a:defRPr/>
            </a:pPr>
            <a:endParaRPr lang="pl-PL" sz="1200" b="1" dirty="0" smtClean="0"/>
          </a:p>
          <a:p>
            <a:pPr algn="just">
              <a:defRPr/>
            </a:pPr>
            <a:r>
              <a:rPr lang="pl-PL" sz="1200" b="1" dirty="0" smtClean="0"/>
              <a:t>Uwaga! 	Liczba </a:t>
            </a:r>
            <a:r>
              <a:rPr lang="pl-PL" sz="1200" b="1" dirty="0"/>
              <a:t>z pkt 9 pomniejszona o liczbę z pkt 9a powinna być równa liczbie z pkt 4. Dodatkowo liczba z pkt </a:t>
            </a:r>
            <a:r>
              <a:rPr lang="pl-PL" sz="1200" b="1" dirty="0" smtClean="0"/>
              <a:t>	9a </a:t>
            </a:r>
            <a:r>
              <a:rPr lang="pl-PL" sz="1200" b="1" dirty="0"/>
              <a:t>nie </a:t>
            </a:r>
            <a:r>
              <a:rPr lang="pl-PL" sz="1200" b="1" dirty="0" smtClean="0"/>
              <a:t>może </a:t>
            </a:r>
            <a:r>
              <a:rPr lang="pl-PL" sz="1200" b="1" dirty="0"/>
              <a:t>być większa od liczby z pkt 8e; jeśli tak nie jest — przypuszczalną przyczynę należy opisać w </a:t>
            </a:r>
            <a:r>
              <a:rPr lang="pl-PL" sz="1200" b="1" dirty="0" smtClean="0"/>
              <a:t>	pkt </a:t>
            </a:r>
            <a:r>
              <a:rPr lang="pl-PL" sz="1200" b="1" dirty="0"/>
              <a:t>16.</a:t>
            </a:r>
          </a:p>
          <a:p>
            <a:pPr algn="just">
              <a:defRPr/>
            </a:pPr>
            <a:endParaRPr lang="pl-PL" sz="1800" dirty="0" smtClean="0">
              <a:solidFill>
                <a:schemeClr val="tx1"/>
              </a:solidFill>
              <a:latin typeface="Franklin Gothic Book" panose="020B0503020102020204" pitchFamily="34" charset="0"/>
            </a:endParaRPr>
          </a:p>
          <a:p>
            <a:pPr algn="just">
              <a:defRPr/>
            </a:pPr>
            <a:endParaRPr lang="pl-PL" sz="1800" dirty="0">
              <a:solidFill>
                <a:schemeClr val="tx1"/>
              </a:solidFill>
              <a:latin typeface="Franklin Gothic Book" panose="020B0503020102020204" pitchFamily="34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1684194"/>
              </p:ext>
            </p:extLst>
          </p:nvPr>
        </p:nvGraphicFramePr>
        <p:xfrm>
          <a:off x="252549" y="4667794"/>
          <a:ext cx="8490857" cy="865051"/>
        </p:xfrm>
        <a:graphic>
          <a:graphicData uri="http://schemas.openxmlformats.org/drawingml/2006/table">
            <a:tbl>
              <a:tblPr/>
              <a:tblGrid>
                <a:gridCol w="372990">
                  <a:extLst>
                    <a:ext uri="{9D8B030D-6E8A-4147-A177-3AD203B41FA5}">
                      <a16:colId xmlns:a16="http://schemas.microsoft.com/office/drawing/2014/main" xmlns="" val="2239999497"/>
                    </a:ext>
                  </a:extLst>
                </a:gridCol>
                <a:gridCol w="5853282">
                  <a:extLst>
                    <a:ext uri="{9D8B030D-6E8A-4147-A177-3AD203B41FA5}">
                      <a16:colId xmlns:a16="http://schemas.microsoft.com/office/drawing/2014/main" xmlns="" val="2908924854"/>
                    </a:ext>
                  </a:extLst>
                </a:gridCol>
                <a:gridCol w="452917">
                  <a:extLst>
                    <a:ext uri="{9D8B030D-6E8A-4147-A177-3AD203B41FA5}">
                      <a16:colId xmlns:a16="http://schemas.microsoft.com/office/drawing/2014/main" xmlns="" val="2639118839"/>
                    </a:ext>
                  </a:extLst>
                </a:gridCol>
                <a:gridCol w="452917">
                  <a:extLst>
                    <a:ext uri="{9D8B030D-6E8A-4147-A177-3AD203B41FA5}">
                      <a16:colId xmlns:a16="http://schemas.microsoft.com/office/drawing/2014/main" xmlns="" val="3982789536"/>
                    </a:ext>
                  </a:extLst>
                </a:gridCol>
                <a:gridCol w="452917">
                  <a:extLst>
                    <a:ext uri="{9D8B030D-6E8A-4147-A177-3AD203B41FA5}">
                      <a16:colId xmlns:a16="http://schemas.microsoft.com/office/drawing/2014/main" xmlns="" val="2492924170"/>
                    </a:ext>
                  </a:extLst>
                </a:gridCol>
                <a:gridCol w="452917">
                  <a:extLst>
                    <a:ext uri="{9D8B030D-6E8A-4147-A177-3AD203B41FA5}">
                      <a16:colId xmlns:a16="http://schemas.microsoft.com/office/drawing/2014/main" xmlns="" val="988908947"/>
                    </a:ext>
                  </a:extLst>
                </a:gridCol>
                <a:gridCol w="452917">
                  <a:extLst>
                    <a:ext uri="{9D8B030D-6E8A-4147-A177-3AD203B41FA5}">
                      <a16:colId xmlns:a16="http://schemas.microsoft.com/office/drawing/2014/main" xmlns="" val="1443133748"/>
                    </a:ext>
                  </a:extLst>
                </a:gridCol>
              </a:tblGrid>
              <a:tr h="3831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Liczba kart wyjętych z urny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81001857"/>
                  </a:ext>
                </a:extLst>
              </a:tr>
              <a:tr h="4818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9a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w tym liczba kart wyjętych z kopert na kartę do głosowania w głosowaniu korespondencyjnym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059535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0334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idx="4294967295"/>
          </p:nvPr>
        </p:nvSpPr>
        <p:spPr>
          <a:xfrm>
            <a:off x="107950" y="764382"/>
            <a:ext cx="8928100" cy="5956300"/>
          </a:xfrm>
        </p:spPr>
        <p:txBody>
          <a:bodyPr/>
          <a:lstStyle/>
          <a:p>
            <a:pPr>
              <a:defRPr/>
            </a:pPr>
            <a:r>
              <a:rPr lang="pl-PL" sz="1600" cap="none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sz="1600" cap="none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800" cap="none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Krok 12</a:t>
            </a:r>
            <a:r>
              <a:rPr lang="pl-PL" sz="1600" cap="none" dirty="0" smtClean="0">
                <a:solidFill>
                  <a:srgbClr val="58595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sz="1600" cap="none" dirty="0" smtClean="0">
                <a:solidFill>
                  <a:srgbClr val="58595B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800" b="0" u="sng" cap="none" dirty="0" smtClean="0">
                <a:solidFill>
                  <a:srgbClr val="58595B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komisja </a:t>
            </a:r>
            <a:r>
              <a:rPr lang="pl-PL" sz="1800" u="sng" cap="none" dirty="0" smtClean="0">
                <a:solidFill>
                  <a:srgbClr val="0070C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liczy karty całe wyjęte z urny</a:t>
            </a:r>
            <a:r>
              <a:rPr lang="pl-PL" sz="1800" b="0" u="sng" cap="none" dirty="0" smtClean="0">
                <a:solidFill>
                  <a:srgbClr val="0070C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 </a:t>
            </a:r>
            <a:r>
              <a:rPr lang="pl-PL" sz="1800" b="0" cap="none" dirty="0" smtClean="0">
                <a:solidFill>
                  <a:srgbClr val="58595B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– liczbę wpisuje </a:t>
            </a:r>
            <a:r>
              <a:rPr lang="pl-PL" sz="1800" cap="none" dirty="0" smtClean="0">
                <a:solidFill>
                  <a:srgbClr val="0070C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w punkcie 9 obu protokołów</a:t>
            </a:r>
            <a:br>
              <a:rPr lang="pl-PL" sz="1800" cap="none" dirty="0" smtClean="0">
                <a:solidFill>
                  <a:srgbClr val="0070C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</a:br>
            <a:r>
              <a:rPr lang="pl-PL" sz="1800" cap="none" dirty="0" smtClean="0">
                <a:solidFill>
                  <a:srgbClr val="0070C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w punkcie 9a komisja - </a:t>
            </a:r>
            <a:r>
              <a:rPr lang="pl-PL" sz="1800" b="0" cap="none" dirty="0" smtClean="0">
                <a:solidFill>
                  <a:srgbClr val="58595B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wpisuje</a:t>
            </a:r>
            <a:r>
              <a:rPr lang="pl-PL" sz="1800" cap="none" dirty="0" smtClean="0">
                <a:solidFill>
                  <a:srgbClr val="58595B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 liczbę kart wyjętych z kopert na kartę do głosowania</a:t>
            </a:r>
            <a:br>
              <a:rPr lang="pl-PL" sz="1800" cap="none" dirty="0" smtClean="0">
                <a:solidFill>
                  <a:srgbClr val="58595B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</a:br>
            <a:r>
              <a:rPr lang="pl-PL" sz="1800" cap="none" dirty="0" smtClean="0">
                <a:solidFill>
                  <a:srgbClr val="58595B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/>
            </a:r>
            <a:br>
              <a:rPr lang="pl-PL" sz="1800" cap="none" dirty="0" smtClean="0">
                <a:solidFill>
                  <a:srgbClr val="58595B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</a:br>
            <a:r>
              <a:rPr lang="pl-PL" sz="1600" cap="none" dirty="0" smtClean="0">
                <a:solidFill>
                  <a:srgbClr val="58595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pl-PL" sz="1200" b="0" cap="none" dirty="0" smtClean="0">
                <a:solidFill>
                  <a:srgbClr val="58595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komisje, w których nie było kopert na kartę do głosowania w głosowaniu korespondencyjnym ( </a:t>
            </a:r>
            <a:r>
              <a:rPr lang="pl-PL" sz="1200" b="0" cap="none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takich</a:t>
            </a:r>
            <a:r>
              <a:rPr lang="pl-PL" sz="1200" b="0" cap="none" dirty="0" smtClean="0">
                <a:solidFill>
                  <a:srgbClr val="58595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będzie zdecydowana większość) </a:t>
            </a:r>
            <a:r>
              <a:rPr lang="pl-PL" sz="1200" cap="none" dirty="0" smtClean="0">
                <a:solidFill>
                  <a:srgbClr val="58595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wpisują cyfrę „0” w punkcie 9a protokołu głosowania.</a:t>
            </a:r>
            <a:br>
              <a:rPr lang="pl-PL" sz="1200" cap="none" dirty="0" smtClean="0">
                <a:solidFill>
                  <a:srgbClr val="58595B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600" cap="none" dirty="0" smtClean="0">
                <a:solidFill>
                  <a:srgbClr val="58595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sz="1600" cap="none" dirty="0" smtClean="0">
                <a:solidFill>
                  <a:srgbClr val="58595B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600" cap="none" dirty="0" smtClean="0">
                <a:solidFill>
                  <a:srgbClr val="58595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sz="1600" cap="none" dirty="0" smtClean="0">
                <a:solidFill>
                  <a:srgbClr val="58595B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400" b="0" cap="none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/>
            </a:r>
            <a:br>
              <a:rPr lang="pl-PL" sz="1400" b="0" cap="none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</a:br>
            <a:r>
              <a:rPr lang="pl-PL" sz="1400" b="0" cap="none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/>
            </a:r>
            <a:br>
              <a:rPr lang="pl-PL" sz="1400" b="0" cap="none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</a:br>
            <a:r>
              <a:rPr lang="pl-PL" sz="1400" b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/>
            </a:r>
            <a:br>
              <a:rPr lang="pl-PL" sz="1400" b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</a:br>
            <a:r>
              <a:rPr lang="pl-PL" sz="1400" b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/>
            </a:r>
            <a:br>
              <a:rPr lang="pl-PL" sz="1400" b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</a:br>
            <a:r>
              <a:rPr lang="pl-PL" sz="1400" b="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Uwaga!         </a:t>
            </a:r>
            <a:r>
              <a:rPr lang="pl-PL" sz="12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Liczba </a:t>
            </a:r>
            <a:r>
              <a:rPr lang="pl-PL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 pkt 9 pomniejszona o liczbę z pkt 9a powinna być równa liczbie z pkt 4. Dodatkowo liczba z pkt </a:t>
            </a:r>
            <a:r>
              <a:rPr lang="pl-PL" sz="12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9a nie może </a:t>
            </a:r>
            <a:r>
              <a:rPr lang="pl-PL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być </a:t>
            </a:r>
            <a:r>
              <a:rPr lang="pl-PL" sz="12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większa </a:t>
            </a:r>
            <a:r>
              <a:rPr lang="pl-PL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 liczby z pkt 8e; jeśli tak nie jest — przypuszczalną przyczynę należy opisać w pkt 16.</a:t>
            </a:r>
            <a:r>
              <a:rPr lang="pl-PL" sz="1200" cap="none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sz="1200" cap="none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400" b="0" cap="none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/>
            </a:r>
            <a:br>
              <a:rPr lang="pl-PL" sz="1400" b="0" cap="none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</a:br>
            <a:r>
              <a:rPr lang="pl-PL" sz="1400" b="0" cap="none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/>
            </a:r>
            <a:br>
              <a:rPr lang="pl-PL" sz="1400" b="0" cap="none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</a:br>
            <a:r>
              <a:rPr lang="pl-PL" sz="1200" b="0" dirty="0" smtClean="0">
                <a:solidFill>
                  <a:srgbClr val="58595B"/>
                </a:solidFill>
                <a:ea typeface="+mn-ea"/>
                <a:cs typeface="+mn-cs"/>
              </a:rPr>
              <a:t>16</a:t>
            </a:r>
            <a:r>
              <a:rPr lang="pl-PL" sz="1200" dirty="0" smtClean="0">
                <a:solidFill>
                  <a:srgbClr val="58595B"/>
                </a:solidFill>
                <a:ea typeface="+mn-ea"/>
                <a:cs typeface="+mn-cs"/>
              </a:rPr>
              <a:t>.</a:t>
            </a:r>
            <a:r>
              <a:rPr lang="pl-PL" sz="1200" baseline="30000" dirty="0" smtClean="0">
                <a:solidFill>
                  <a:srgbClr val="58595B"/>
                </a:solidFill>
                <a:ea typeface="+mn-ea"/>
                <a:cs typeface="+mn-cs"/>
              </a:rPr>
              <a:t>**)</a:t>
            </a:r>
            <a:r>
              <a:rPr lang="pl-PL" sz="1200" b="0" cap="none" dirty="0" smtClean="0">
                <a:solidFill>
                  <a:srgbClr val="58595B"/>
                </a:solidFill>
                <a:ea typeface="+mn-ea"/>
                <a:cs typeface="+mn-cs"/>
              </a:rPr>
              <a:t>Uwagi o przypuszczalnej przyczynie różnicy pomiędzy liczbą z pkt. 9 pomniejszoną o liczbę    z pkt. 9a a liczbą z pkt. 4, a także o przypuszczalnej przyczynie różnicy pomiędzy liczbą z pkt. 9a a liczbą z pkt. 8e; jeżeli różnice nie występują, wpisać „brak uwag” </a:t>
            </a:r>
            <a:r>
              <a:rPr lang="pl-PL" sz="1200" b="0" cap="none" dirty="0" smtClean="0">
                <a:solidFill>
                  <a:srgbClr val="0070C0"/>
                </a:solidFill>
                <a:ea typeface="+mn-ea"/>
                <a:cs typeface="+mn-cs"/>
              </a:rPr>
              <a:t>(różnica dwóch kart)</a:t>
            </a:r>
            <a:r>
              <a:rPr lang="pl-PL" sz="1200" b="0" cap="none" dirty="0" smtClean="0">
                <a:solidFill>
                  <a:srgbClr val="58595B"/>
                </a:solidFill>
                <a:ea typeface="+mn-ea"/>
                <a:cs typeface="+mn-cs"/>
              </a:rPr>
              <a:t/>
            </a:r>
            <a:br>
              <a:rPr lang="pl-PL" sz="1200" b="0" cap="none" dirty="0" smtClean="0">
                <a:solidFill>
                  <a:srgbClr val="58595B"/>
                </a:solidFill>
                <a:ea typeface="+mn-ea"/>
                <a:cs typeface="+mn-cs"/>
              </a:rPr>
            </a:br>
            <a:r>
              <a:rPr lang="pl-PL" sz="1200" b="0" cap="none" dirty="0" smtClean="0">
                <a:solidFill>
                  <a:srgbClr val="58595B"/>
                </a:solidFill>
                <a:ea typeface="+mn-ea"/>
                <a:cs typeface="+mn-cs"/>
              </a:rPr>
              <a:t/>
            </a:r>
            <a:br>
              <a:rPr lang="pl-PL" sz="1200" b="0" cap="none" dirty="0" smtClean="0">
                <a:solidFill>
                  <a:srgbClr val="58595B"/>
                </a:solidFill>
                <a:ea typeface="+mn-ea"/>
                <a:cs typeface="+mn-cs"/>
              </a:rPr>
            </a:br>
            <a:r>
              <a:rPr lang="pl-PL" sz="1200" b="0" cap="none" dirty="0" smtClean="0">
                <a:solidFill>
                  <a:srgbClr val="58595B"/>
                </a:solidFill>
                <a:ea typeface="+mn-ea"/>
                <a:cs typeface="+mn-cs"/>
              </a:rPr>
              <a:t>np. </a:t>
            </a:r>
            <a:r>
              <a:rPr lang="pl-PL" sz="1200" b="0" cap="none" dirty="0" smtClean="0">
                <a:solidFill>
                  <a:srgbClr val="0070C0"/>
                </a:solidFill>
                <a:ea typeface="+mn-ea"/>
                <a:cs typeface="+mn-cs"/>
              </a:rPr>
              <a:t>1. jedna karta została całkowicie przerwana</a:t>
            </a:r>
            <a:br>
              <a:rPr lang="pl-PL" sz="1200" b="0" cap="none" dirty="0" smtClean="0">
                <a:solidFill>
                  <a:srgbClr val="0070C0"/>
                </a:solidFill>
                <a:ea typeface="+mn-ea"/>
                <a:cs typeface="+mn-cs"/>
              </a:rPr>
            </a:br>
            <a:r>
              <a:rPr lang="pl-PL" sz="1200" b="0" cap="none" dirty="0" smtClean="0">
                <a:solidFill>
                  <a:srgbClr val="0070C0"/>
                </a:solidFill>
                <a:ea typeface="+mn-ea"/>
                <a:cs typeface="+mn-cs"/>
              </a:rPr>
              <a:t>      2. jednej karty wyborca nie wrzucił do urny</a:t>
            </a:r>
            <a:endParaRPr lang="pl-PL" sz="3600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4294967295"/>
          </p:nvPr>
        </p:nvSpPr>
        <p:spPr>
          <a:xfrm>
            <a:off x="57665" y="368301"/>
            <a:ext cx="8947428" cy="563516"/>
          </a:xfrm>
        </p:spPr>
        <p:txBody>
          <a:bodyPr/>
          <a:lstStyle/>
          <a:p>
            <a:pPr>
              <a:defRPr/>
            </a:pPr>
            <a:r>
              <a:rPr lang="pl-PL" altLang="pl-PL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		</a:t>
            </a:r>
          </a:p>
          <a:p>
            <a:pPr>
              <a:defRPr/>
            </a:pPr>
            <a:endParaRPr lang="pl-PL" altLang="pl-PL" b="1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marL="76200" indent="0">
              <a:buNone/>
              <a:defRPr/>
            </a:pPr>
            <a:r>
              <a:rPr lang="pl-PL" altLang="pl-PL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                   </a:t>
            </a:r>
            <a:r>
              <a:rPr lang="pl-PL" altLang="pl-PL" sz="22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USTALENIE </a:t>
            </a:r>
            <a:r>
              <a:rPr lang="pl-PL" altLang="pl-PL" sz="2200" b="1" dirty="0">
                <a:solidFill>
                  <a:srgbClr val="C00000"/>
                </a:solidFill>
                <a:latin typeface="Arial" panose="020B0604020202020204" pitchFamily="34" charset="0"/>
              </a:rPr>
              <a:t>WYNIKÓW </a:t>
            </a:r>
            <a:r>
              <a:rPr lang="pl-PL" altLang="pl-PL" sz="22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GŁOSOWANIA</a:t>
            </a:r>
            <a:endParaRPr lang="pl-PL" altLang="pl-PL" sz="2200" b="1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defRPr/>
            </a:pPr>
            <a:endParaRPr lang="pl-PL" sz="1400" b="1" dirty="0" smtClean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76200" indent="0">
              <a:buNone/>
              <a:defRPr/>
            </a:pPr>
            <a:endParaRPr lang="pl-PL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4900689"/>
              </p:ext>
            </p:extLst>
          </p:nvPr>
        </p:nvGraphicFramePr>
        <p:xfrm>
          <a:off x="156755" y="3338626"/>
          <a:ext cx="8731519" cy="7741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2919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91418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5762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5762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45762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4576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45762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723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effectLst/>
                        </a:rPr>
                        <a:t>9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4" marR="44454" marT="72000" marB="72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effectLst/>
                        </a:rPr>
                        <a:t>Liczba </a:t>
                      </a:r>
                      <a:r>
                        <a:rPr lang="pl-PL" sz="1200" dirty="0">
                          <a:effectLst/>
                        </a:rPr>
                        <a:t>kart wyjętych z urny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4" marR="44454" marT="72000" marB="72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 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4" marR="44454" marT="72000" marB="72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 </a:t>
                      </a:r>
                      <a:r>
                        <a:rPr lang="pl-PL" sz="1200" b="1" dirty="0" smtClean="0">
                          <a:effectLst/>
                        </a:rPr>
                        <a:t>1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4" marR="44454" marT="72000" marB="72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 smtClean="0">
                          <a:effectLst/>
                        </a:rPr>
                        <a:t>0</a:t>
                      </a:r>
                      <a:r>
                        <a:rPr lang="pl-PL" sz="1200" b="1" dirty="0">
                          <a:effectLst/>
                        </a:rPr>
                        <a:t> 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4" marR="44454" marT="72000" marB="72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 smtClean="0">
                          <a:effectLst/>
                        </a:rPr>
                        <a:t>5</a:t>
                      </a:r>
                      <a:r>
                        <a:rPr lang="pl-PL" sz="1200" b="1" dirty="0">
                          <a:effectLst/>
                        </a:rPr>
                        <a:t> 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4" marR="44454" marT="72000" marB="72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 smtClean="0">
                          <a:effectLst/>
                        </a:rPr>
                        <a:t>0</a:t>
                      </a:r>
                      <a:r>
                        <a:rPr lang="pl-PL" sz="1200" b="1" dirty="0">
                          <a:effectLst/>
                        </a:rPr>
                        <a:t> 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4" marR="44454" marT="72000" marB="72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16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9a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4" marR="44454" marT="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w tym liczba kart wyjętych z kopert na </a:t>
                      </a:r>
                      <a:r>
                        <a:rPr lang="pl-PL" sz="1200" dirty="0" smtClean="0">
                          <a:effectLst/>
                        </a:rPr>
                        <a:t>kartę </a:t>
                      </a:r>
                      <a:r>
                        <a:rPr lang="pl-PL" sz="1200" dirty="0">
                          <a:effectLst/>
                        </a:rPr>
                        <a:t>do głosowania w głosowaniu </a:t>
                      </a:r>
                      <a:endParaRPr lang="pl-PL" sz="12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effectLst/>
                        </a:rPr>
                        <a:t>korespondencyjnym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4" marR="44454" marT="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 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4" marR="44454" marT="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 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4" marR="44454" marT="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 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4" marR="44454" marT="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 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4" marR="44454" marT="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 smtClean="0">
                          <a:effectLst/>
                        </a:rPr>
                        <a:t>2</a:t>
                      </a:r>
                      <a:r>
                        <a:rPr lang="pl-PL" sz="1200" b="1" dirty="0">
                          <a:effectLst/>
                        </a:rPr>
                        <a:t> 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4" marR="44454" marT="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6" name="Obraz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9231" y="145644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85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3" name="Prostokąt 2"/>
          <p:cNvSpPr/>
          <p:nvPr/>
        </p:nvSpPr>
        <p:spPr>
          <a:xfrm>
            <a:off x="143690" y="859266"/>
            <a:ext cx="8869681" cy="70480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2000" b="1" u="sng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Krok </a:t>
            </a:r>
            <a:r>
              <a:rPr lang="pl-PL" sz="2000" b="1" u="sng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13.</a:t>
            </a:r>
            <a:endParaRPr lang="pl-PL" sz="2000" b="1" u="sng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defRPr/>
            </a:pPr>
            <a:r>
              <a:rPr lang="pl-PL" sz="1800" b="1" u="sng" dirty="0">
                <a:solidFill>
                  <a:srgbClr val="0070C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komisja wydziela i liczy karty nieważne </a:t>
            </a:r>
            <a:r>
              <a:rPr lang="pl-PL" sz="1800" dirty="0">
                <a:latin typeface="Franklin Gothic Book" panose="020B0503020102020204" pitchFamily="34" charset="0"/>
                <a:cs typeface="Calibri" panose="020F0502020204030204" pitchFamily="34" charset="0"/>
              </a:rPr>
              <a:t>(tj. inne niż ustalone urzędowo lub nieopatrzone pieczęcią komisji) </a:t>
            </a:r>
            <a:r>
              <a:rPr lang="pl-PL" sz="1800" b="1" dirty="0">
                <a:solidFill>
                  <a:srgbClr val="0070C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liczbę </a:t>
            </a:r>
            <a:r>
              <a:rPr lang="pl-PL" sz="1800" dirty="0">
                <a:latin typeface="Franklin Gothic Book" panose="020B0503020102020204" pitchFamily="34" charset="0"/>
                <a:cs typeface="Calibri" panose="020F0502020204030204" pitchFamily="34" charset="0"/>
              </a:rPr>
              <a:t> </a:t>
            </a:r>
            <a:r>
              <a:rPr lang="pl-PL" sz="1800" b="1" dirty="0">
                <a:solidFill>
                  <a:srgbClr val="0070C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wpisuje się w punkcie </a:t>
            </a:r>
            <a:r>
              <a:rPr lang="pl-PL" sz="1800" b="1" dirty="0" smtClean="0">
                <a:solidFill>
                  <a:srgbClr val="0070C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10.</a:t>
            </a:r>
          </a:p>
          <a:p>
            <a:pPr algn="just">
              <a:defRPr/>
            </a:pPr>
            <a:endParaRPr lang="pl-PL" sz="1800" b="1" dirty="0">
              <a:solidFill>
                <a:srgbClr val="0070C0"/>
              </a:solidFill>
              <a:latin typeface="Franklin Gothic Book" panose="020B0503020102020204" pitchFamily="34" charset="0"/>
              <a:cs typeface="Calibri" panose="020F0502020204030204" pitchFamily="34" charset="0"/>
            </a:endParaRPr>
          </a:p>
          <a:p>
            <a:pPr algn="just">
              <a:defRPr/>
            </a:pPr>
            <a:r>
              <a:rPr lang="pl-PL" b="1" dirty="0">
                <a:solidFill>
                  <a:srgbClr val="FF0000"/>
                </a:solidFill>
              </a:rPr>
              <a:t>Należy uważać, aby omyłkowo w tym punkcie protokołu </a:t>
            </a:r>
            <a:r>
              <a:rPr lang="pl-PL" b="1" u="heavy" dirty="0">
                <a:solidFill>
                  <a:srgbClr val="FF0000"/>
                </a:solidFill>
              </a:rPr>
              <a:t>nie wpisać liczby głosów </a:t>
            </a:r>
            <a:r>
              <a:rPr lang="pl-PL" b="1" u="heavy" dirty="0" smtClean="0">
                <a:solidFill>
                  <a:srgbClr val="FF0000"/>
                </a:solidFill>
              </a:rPr>
              <a:t>nieważnych</a:t>
            </a:r>
            <a:r>
              <a:rPr lang="pl-PL" b="1" dirty="0">
                <a:solidFill>
                  <a:srgbClr val="FF0000"/>
                </a:solidFill>
              </a:rPr>
              <a:t> </a:t>
            </a:r>
            <a:r>
              <a:rPr lang="pl-PL" b="1" dirty="0" smtClean="0">
                <a:solidFill>
                  <a:srgbClr val="FF0000"/>
                </a:solidFill>
              </a:rPr>
              <a:t>!!</a:t>
            </a:r>
          </a:p>
          <a:p>
            <a:pPr algn="just">
              <a:defRPr/>
            </a:pPr>
            <a:endParaRPr lang="pl-PL" b="1" dirty="0">
              <a:solidFill>
                <a:srgbClr val="FF0000"/>
              </a:solidFill>
            </a:endParaRPr>
          </a:p>
          <a:p>
            <a:pPr algn="just">
              <a:defRPr/>
            </a:pPr>
            <a:endParaRPr lang="pl-PL" b="1" dirty="0" smtClean="0">
              <a:solidFill>
                <a:srgbClr val="FF0000"/>
              </a:solidFill>
            </a:endParaRPr>
          </a:p>
          <a:p>
            <a:pPr algn="just">
              <a:defRPr/>
            </a:pPr>
            <a:endParaRPr lang="pl-PL" b="1" dirty="0">
              <a:solidFill>
                <a:srgbClr val="FF0000"/>
              </a:solidFill>
            </a:endParaRPr>
          </a:p>
          <a:p>
            <a:pPr algn="ctr">
              <a:defRPr/>
            </a:pPr>
            <a:endParaRPr lang="pl-PL" b="1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r>
              <a:rPr lang="pl-PL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UWAGA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l-PL" dirty="0">
                <a:solidFill>
                  <a:srgbClr val="FF000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należy uważać, aby omyłkowo w tym punkcie protokołu </a:t>
            </a:r>
            <a:r>
              <a:rPr lang="pl-PL" b="1" dirty="0">
                <a:solidFill>
                  <a:srgbClr val="FF000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nie wpisać</a:t>
            </a:r>
            <a:r>
              <a:rPr lang="pl-PL" dirty="0">
                <a:solidFill>
                  <a:srgbClr val="FF000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 </a:t>
            </a:r>
            <a:r>
              <a:rPr lang="pl-PL" dirty="0" smtClean="0">
                <a:solidFill>
                  <a:srgbClr val="FF000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- </a:t>
            </a:r>
            <a:r>
              <a:rPr lang="pl-PL" b="1" dirty="0" smtClean="0">
                <a:solidFill>
                  <a:srgbClr val="0070C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liczby </a:t>
            </a:r>
            <a:r>
              <a:rPr lang="pl-PL" b="1" dirty="0">
                <a:solidFill>
                  <a:srgbClr val="0070C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głosów nieważnych</a:t>
            </a:r>
          </a:p>
          <a:p>
            <a:pPr algn="just">
              <a:defRPr/>
            </a:pPr>
            <a:endParaRPr lang="pl-PL" dirty="0">
              <a:latin typeface="Franklin Gothic Book" panose="020B050302010202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l-PL" dirty="0">
                <a:latin typeface="Franklin Gothic Book" panose="020B0503020102020204" pitchFamily="34" charset="0"/>
                <a:cs typeface="Calibri" panose="020F0502020204030204" pitchFamily="34" charset="0"/>
              </a:rPr>
              <a:t>jeżeli liczba kart nieważnych jest większa niż 0, przypuszczalną przyczynę wystąpienia kart nieważnych należy opisać </a:t>
            </a:r>
            <a:r>
              <a:rPr lang="pl-PL" b="1" dirty="0">
                <a:latin typeface="Franklin Gothic Book" panose="020B0503020102020204" pitchFamily="34" charset="0"/>
                <a:cs typeface="Calibri" panose="020F0502020204030204" pitchFamily="34" charset="0"/>
              </a:rPr>
              <a:t>w punkcie 17 właściwego protokołu głosowania</a:t>
            </a:r>
          </a:p>
          <a:p>
            <a:pPr algn="just">
              <a:defRPr/>
            </a:pPr>
            <a:r>
              <a:rPr lang="pl-PL" dirty="0">
                <a:latin typeface="Franklin Gothic Book" panose="020B0503020102020204" pitchFamily="34" charset="0"/>
                <a:cs typeface="Calibri" panose="020F0502020204030204" pitchFamily="34" charset="0"/>
              </a:rPr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l-PL" dirty="0">
                <a:latin typeface="Franklin Gothic Book" panose="020B0503020102020204" pitchFamily="34" charset="0"/>
                <a:cs typeface="Calibri" panose="020F0502020204030204" pitchFamily="34" charset="0"/>
              </a:rPr>
              <a:t>jeżeli liczba kart nieważnych wynosi</a:t>
            </a:r>
            <a:r>
              <a:rPr lang="pl-PL" b="1" dirty="0">
                <a:latin typeface="Franklin Gothic Book" panose="020B0503020102020204" pitchFamily="34" charset="0"/>
                <a:cs typeface="Calibri" panose="020F0502020204030204" pitchFamily="34" charset="0"/>
              </a:rPr>
              <a:t> </a:t>
            </a:r>
            <a:r>
              <a:rPr lang="pl-PL" dirty="0">
                <a:latin typeface="Franklin Gothic Book" panose="020B0503020102020204" pitchFamily="34" charset="0"/>
                <a:cs typeface="Calibri" panose="020F0502020204030204" pitchFamily="34" charset="0"/>
              </a:rPr>
              <a:t>0, </a:t>
            </a:r>
            <a:r>
              <a:rPr lang="pl-PL" b="1" dirty="0">
                <a:latin typeface="Franklin Gothic Book" panose="020B0503020102020204" pitchFamily="34" charset="0"/>
                <a:cs typeface="Calibri" panose="020F0502020204030204" pitchFamily="34" charset="0"/>
              </a:rPr>
              <a:t>w punkcie 10 protokołu</a:t>
            </a:r>
            <a:r>
              <a:rPr lang="pl-PL" dirty="0">
                <a:latin typeface="Franklin Gothic Book" panose="020B0503020102020204" pitchFamily="34" charset="0"/>
                <a:cs typeface="Calibri" panose="020F0502020204030204" pitchFamily="34" charset="0"/>
              </a:rPr>
              <a:t> należy wpisać „0”, a </a:t>
            </a:r>
            <a:r>
              <a:rPr lang="pl-PL" b="1" dirty="0">
                <a:latin typeface="Franklin Gothic Book" panose="020B0503020102020204" pitchFamily="34" charset="0"/>
                <a:cs typeface="Calibri" panose="020F0502020204030204" pitchFamily="34" charset="0"/>
              </a:rPr>
              <a:t>w punkcie 17 protokołu</a:t>
            </a:r>
            <a:r>
              <a:rPr lang="pl-PL" dirty="0">
                <a:latin typeface="Franklin Gothic Book" panose="020B0503020102020204" pitchFamily="34" charset="0"/>
                <a:cs typeface="Calibri" panose="020F0502020204030204" pitchFamily="34" charset="0"/>
              </a:rPr>
              <a:t> wyrazy „brak kart nieważnych”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pl-PL" dirty="0">
              <a:latin typeface="Franklin Gothic Book" panose="020B050302010202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l-PL" b="1" dirty="0">
                <a:solidFill>
                  <a:srgbClr val="FF000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karty nieważne należy zapakować w </a:t>
            </a:r>
            <a:r>
              <a:rPr lang="pl-PL" b="1" dirty="0" smtClean="0">
                <a:solidFill>
                  <a:srgbClr val="FF000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pakiety, </a:t>
            </a:r>
            <a:r>
              <a:rPr lang="pl-PL" b="1" dirty="0">
                <a:solidFill>
                  <a:srgbClr val="FF000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opieczętować je i opisać</a:t>
            </a:r>
          </a:p>
          <a:p>
            <a:pPr algn="just">
              <a:defRPr/>
            </a:pPr>
            <a:endParaRPr lang="pl-PL" b="1" dirty="0" smtClean="0">
              <a:solidFill>
                <a:srgbClr val="FF0000"/>
              </a:solidFill>
            </a:endParaRPr>
          </a:p>
          <a:p>
            <a:pPr algn="just">
              <a:defRPr/>
            </a:pPr>
            <a:endParaRPr lang="pl-PL" b="1" dirty="0" smtClean="0">
              <a:solidFill>
                <a:srgbClr val="FF0000"/>
              </a:solidFill>
            </a:endParaRPr>
          </a:p>
          <a:p>
            <a:pPr algn="just">
              <a:defRPr/>
            </a:pPr>
            <a:endParaRPr lang="pl-PL" b="1" dirty="0" smtClean="0">
              <a:solidFill>
                <a:srgbClr val="FF0000"/>
              </a:solidFill>
            </a:endParaRPr>
          </a:p>
          <a:p>
            <a:pPr>
              <a:defRPr/>
            </a:pPr>
            <a:endParaRPr lang="pl-PL" sz="12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r>
              <a:rPr lang="pl-PL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Uwaga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!	Suma liczb z pkt 10 i 11 </a:t>
            </a:r>
            <a:r>
              <a:rPr lang="pl-PL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musi być równa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liczbie z pkt 9. </a:t>
            </a:r>
            <a:b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	Jeśli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w pkt 10 liczba jest większa niż 0, przyczynę należy opisać w pkt 17.</a:t>
            </a:r>
          </a:p>
          <a:p>
            <a:pPr algn="just">
              <a:defRPr/>
            </a:pPr>
            <a:endParaRPr lang="pl-PL" sz="1800" b="1" dirty="0" smtClean="0">
              <a:solidFill>
                <a:schemeClr val="tx1"/>
              </a:solidFill>
              <a:latin typeface="Franklin Gothic Book" panose="020B0503020102020204" pitchFamily="34" charset="0"/>
              <a:cs typeface="Calibri" panose="020F0502020204030204" pitchFamily="34" charset="0"/>
            </a:endParaRPr>
          </a:p>
          <a:p>
            <a:pPr algn="just">
              <a:defRPr/>
            </a:pPr>
            <a:endParaRPr lang="pl-PL" sz="1800" b="1" dirty="0">
              <a:solidFill>
                <a:schemeClr val="tx1"/>
              </a:solidFill>
              <a:latin typeface="Franklin Gothic Book" panose="020B0503020102020204" pitchFamily="34" charset="0"/>
              <a:cs typeface="Calibri" panose="020F0502020204030204" pitchFamily="34" charset="0"/>
            </a:endParaRPr>
          </a:p>
          <a:p>
            <a:pPr algn="just">
              <a:defRPr/>
            </a:pPr>
            <a:endParaRPr lang="pl-PL" sz="1800" b="1" dirty="0" smtClean="0">
              <a:solidFill>
                <a:schemeClr val="tx1"/>
              </a:solidFill>
              <a:latin typeface="Franklin Gothic Book" panose="020B0503020102020204" pitchFamily="34" charset="0"/>
              <a:cs typeface="Calibri" panose="020F0502020204030204" pitchFamily="34" charset="0"/>
            </a:endParaRPr>
          </a:p>
          <a:p>
            <a:pPr algn="just">
              <a:defRPr/>
            </a:pPr>
            <a:endParaRPr lang="pl-PL" sz="1800" b="1" dirty="0">
              <a:solidFill>
                <a:schemeClr val="tx1"/>
              </a:solidFill>
              <a:latin typeface="Franklin Gothic Book" panose="020B0503020102020204" pitchFamily="34" charset="0"/>
              <a:cs typeface="Calibri" panose="020F0502020204030204" pitchFamily="34" charset="0"/>
            </a:endParaRPr>
          </a:p>
          <a:p>
            <a:pPr algn="just">
              <a:defRPr/>
            </a:pPr>
            <a:endParaRPr lang="pl-PL" sz="1800" b="1" dirty="0">
              <a:solidFill>
                <a:schemeClr val="tx1"/>
              </a:solidFill>
              <a:latin typeface="Franklin Gothic Book" panose="020B050302010202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2075905"/>
              </p:ext>
            </p:extLst>
          </p:nvPr>
        </p:nvGraphicFramePr>
        <p:xfrm>
          <a:off x="269965" y="2413110"/>
          <a:ext cx="8490858" cy="4926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2990">
                  <a:extLst>
                    <a:ext uri="{9D8B030D-6E8A-4147-A177-3AD203B41FA5}">
                      <a16:colId xmlns:a16="http://schemas.microsoft.com/office/drawing/2014/main" xmlns="" val="2751953914"/>
                    </a:ext>
                  </a:extLst>
                </a:gridCol>
                <a:gridCol w="5853283">
                  <a:extLst>
                    <a:ext uri="{9D8B030D-6E8A-4147-A177-3AD203B41FA5}">
                      <a16:colId xmlns:a16="http://schemas.microsoft.com/office/drawing/2014/main" xmlns="" val="4149897927"/>
                    </a:ext>
                  </a:extLst>
                </a:gridCol>
                <a:gridCol w="452917">
                  <a:extLst>
                    <a:ext uri="{9D8B030D-6E8A-4147-A177-3AD203B41FA5}">
                      <a16:colId xmlns:a16="http://schemas.microsoft.com/office/drawing/2014/main" xmlns="" val="1915875373"/>
                    </a:ext>
                  </a:extLst>
                </a:gridCol>
                <a:gridCol w="452917">
                  <a:extLst>
                    <a:ext uri="{9D8B030D-6E8A-4147-A177-3AD203B41FA5}">
                      <a16:colId xmlns:a16="http://schemas.microsoft.com/office/drawing/2014/main" xmlns="" val="3752793470"/>
                    </a:ext>
                  </a:extLst>
                </a:gridCol>
                <a:gridCol w="452917">
                  <a:extLst>
                    <a:ext uri="{9D8B030D-6E8A-4147-A177-3AD203B41FA5}">
                      <a16:colId xmlns:a16="http://schemas.microsoft.com/office/drawing/2014/main" xmlns="" val="2808719338"/>
                    </a:ext>
                  </a:extLst>
                </a:gridCol>
                <a:gridCol w="452917">
                  <a:extLst>
                    <a:ext uri="{9D8B030D-6E8A-4147-A177-3AD203B41FA5}">
                      <a16:colId xmlns:a16="http://schemas.microsoft.com/office/drawing/2014/main" xmlns="" val="2917648806"/>
                    </a:ext>
                  </a:extLst>
                </a:gridCol>
                <a:gridCol w="452917">
                  <a:extLst>
                    <a:ext uri="{9D8B030D-6E8A-4147-A177-3AD203B41FA5}">
                      <a16:colId xmlns:a16="http://schemas.microsoft.com/office/drawing/2014/main" xmlns="" val="412312802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10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kern="0" dirty="0">
                          <a:effectLst/>
                        </a:rPr>
                        <a:t>Liczba kart nieważnych </a:t>
                      </a:r>
                      <a:r>
                        <a:rPr lang="pl-PL" sz="1200" i="1" kern="0" dirty="0">
                          <a:effectLst/>
                        </a:rPr>
                        <a:t>(bez pieczęci obwodowej komisji wyborczej lub inne niż urzędowo ustalone)</a:t>
                      </a:r>
                      <a:endParaRPr lang="pl-PL" sz="1200" b="1" i="1" kern="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 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 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 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 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0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29484208"/>
                  </a:ext>
                </a:extLst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9704978"/>
              </p:ext>
            </p:extLst>
          </p:nvPr>
        </p:nvGraphicFramePr>
        <p:xfrm>
          <a:off x="269965" y="5442858"/>
          <a:ext cx="8464732" cy="47026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6862">
                  <a:extLst>
                    <a:ext uri="{9D8B030D-6E8A-4147-A177-3AD203B41FA5}">
                      <a16:colId xmlns:a16="http://schemas.microsoft.com/office/drawing/2014/main" xmlns="" val="2585849622"/>
                    </a:ext>
                  </a:extLst>
                </a:gridCol>
                <a:gridCol w="5853285">
                  <a:extLst>
                    <a:ext uri="{9D8B030D-6E8A-4147-A177-3AD203B41FA5}">
                      <a16:colId xmlns:a16="http://schemas.microsoft.com/office/drawing/2014/main" xmlns="" val="2536161285"/>
                    </a:ext>
                  </a:extLst>
                </a:gridCol>
                <a:gridCol w="452917">
                  <a:extLst>
                    <a:ext uri="{9D8B030D-6E8A-4147-A177-3AD203B41FA5}">
                      <a16:colId xmlns:a16="http://schemas.microsoft.com/office/drawing/2014/main" xmlns="" val="2854085353"/>
                    </a:ext>
                  </a:extLst>
                </a:gridCol>
                <a:gridCol w="452917">
                  <a:extLst>
                    <a:ext uri="{9D8B030D-6E8A-4147-A177-3AD203B41FA5}">
                      <a16:colId xmlns:a16="http://schemas.microsoft.com/office/drawing/2014/main" xmlns="" val="2303335193"/>
                    </a:ext>
                  </a:extLst>
                </a:gridCol>
                <a:gridCol w="452917">
                  <a:extLst>
                    <a:ext uri="{9D8B030D-6E8A-4147-A177-3AD203B41FA5}">
                      <a16:colId xmlns:a16="http://schemas.microsoft.com/office/drawing/2014/main" xmlns="" val="1110171971"/>
                    </a:ext>
                  </a:extLst>
                </a:gridCol>
                <a:gridCol w="452917">
                  <a:extLst>
                    <a:ext uri="{9D8B030D-6E8A-4147-A177-3AD203B41FA5}">
                      <a16:colId xmlns:a16="http://schemas.microsoft.com/office/drawing/2014/main" xmlns="" val="665103734"/>
                    </a:ext>
                  </a:extLst>
                </a:gridCol>
                <a:gridCol w="452917">
                  <a:extLst>
                    <a:ext uri="{9D8B030D-6E8A-4147-A177-3AD203B41FA5}">
                      <a16:colId xmlns:a16="http://schemas.microsoft.com/office/drawing/2014/main" xmlns="" val="4042243865"/>
                    </a:ext>
                  </a:extLst>
                </a:gridCol>
              </a:tblGrid>
              <a:tr h="4702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11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kern="0" dirty="0">
                          <a:effectLst/>
                        </a:rPr>
                        <a:t>Liczba kart ważnych</a:t>
                      </a:r>
                      <a:endParaRPr lang="pl-PL" sz="1200" b="1" kern="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 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1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0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5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0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116077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6889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sz="quarter" idx="4294967295"/>
          </p:nvPr>
        </p:nvSpPr>
        <p:spPr>
          <a:xfrm>
            <a:off x="289493" y="2448812"/>
            <a:ext cx="8715600" cy="4153988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pl-PL" sz="2200" b="1" dirty="0" smtClean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  </a:t>
            </a: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pl-PL" sz="2200" b="1" dirty="0">
              <a:solidFill>
                <a:srgbClr val="FF0000"/>
              </a:solidFill>
              <a:latin typeface="+mn-lt"/>
              <a:cs typeface="Calibri" panose="020F050202020403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pl-PL" sz="2200" b="1" dirty="0" smtClean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NA PODSTAWIE GŁOSÓW Z KART WAŻNYCH </a:t>
            </a: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pl-PL" sz="2200" b="1" dirty="0" smtClean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USTALA SIĘ WYNIKI GŁOSOWANIA</a:t>
            </a:r>
          </a:p>
          <a:p>
            <a:pPr marL="0" lvl="0" indent="0">
              <a:spcBef>
                <a:spcPct val="0"/>
              </a:spcBef>
              <a:buClr>
                <a:srgbClr val="C7D3E6"/>
              </a:buClr>
              <a:buNone/>
              <a:defRPr/>
            </a:pPr>
            <a:r>
              <a:rPr lang="pl-PL" sz="16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		    KOMISJA </a:t>
            </a:r>
            <a:r>
              <a:rPr lang="pl-PL" sz="1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USTALA WYNIKI GŁOSOWANIA W OBWODZIE </a:t>
            </a:r>
            <a:endParaRPr lang="pl-PL" sz="16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pl-PL" sz="2200" b="1" dirty="0" smtClean="0">
              <a:solidFill>
                <a:srgbClr val="FF0000"/>
              </a:solidFill>
              <a:latin typeface="+mn-lt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pl-PL" sz="2000" b="1" u="sng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Krok 14.</a:t>
            </a:r>
          </a:p>
          <a:p>
            <a:pPr marL="0" indent="0">
              <a:spcBef>
                <a:spcPct val="0"/>
              </a:spcBef>
              <a:buNone/>
              <a:defRPr/>
            </a:pPr>
            <a:r>
              <a:rPr lang="pl-PL" sz="1800" b="1" u="sng" dirty="0">
                <a:solidFill>
                  <a:srgbClr val="0070C0"/>
                </a:solidFill>
                <a:latin typeface="Franklin Gothic Book" panose="020B0503020102020204" pitchFamily="34" charset="0"/>
              </a:rPr>
              <a:t>wypełnianie punktu 12 protokołu </a:t>
            </a:r>
            <a:r>
              <a:rPr lang="pl-PL" sz="1800" b="1" u="sng" dirty="0" smtClean="0">
                <a:solidFill>
                  <a:srgbClr val="0070C0"/>
                </a:solidFill>
                <a:latin typeface="Franklin Gothic Book" panose="020B0503020102020204" pitchFamily="34" charset="0"/>
              </a:rPr>
              <a:t>głosowania </a:t>
            </a:r>
            <a:r>
              <a:rPr lang="pl-PL" sz="1800" u="sng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(liczba głosów ważnych</a:t>
            </a:r>
            <a:r>
              <a:rPr lang="pl-PL" sz="1800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)</a:t>
            </a:r>
          </a:p>
          <a:p>
            <a:pPr marL="0" indent="0">
              <a:spcBef>
                <a:spcPct val="0"/>
              </a:spcBef>
              <a:buNone/>
              <a:defRPr/>
            </a:pPr>
            <a:endParaRPr lang="pl-PL" sz="1800" b="1" dirty="0" smtClean="0">
              <a:solidFill>
                <a:srgbClr val="0070C0"/>
              </a:solidFill>
              <a:latin typeface="Franklin Gothic Book" panose="020B0503020102020204" pitchFamily="34" charset="0"/>
            </a:endParaRPr>
          </a:p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pl-PL" sz="16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komisja </a:t>
            </a:r>
            <a:r>
              <a:rPr lang="pl-PL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odkłada osobno karty z głosami nieważnymi według przyczyn nieważności głosu i osobno karty z głosami ważnymi.</a:t>
            </a:r>
          </a:p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pl-PL" sz="16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uznania </a:t>
            </a:r>
            <a:r>
              <a:rPr lang="pl-PL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głosu za nieważny komisja dokonuje po okazaniu karty wszystkim członkom </a:t>
            </a:r>
            <a:r>
              <a:rPr lang="pl-PL" sz="16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komisji</a:t>
            </a:r>
            <a:endParaRPr lang="pl-PL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ct val="0"/>
              </a:spcBef>
              <a:buNone/>
              <a:defRPr/>
            </a:pPr>
            <a:endParaRPr lang="pl-PL" sz="1600" b="1" dirty="0" smtClean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ct val="0"/>
              </a:spcBef>
              <a:buNone/>
              <a:defRPr/>
            </a:pPr>
            <a:r>
              <a:rPr lang="pl-PL" sz="16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Reguły uznania ważności lub nieważności głosu:</a:t>
            </a:r>
          </a:p>
          <a:p>
            <a:pPr marL="285750" indent="-285750" algn="just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pl-PL" sz="1800" b="1" dirty="0" smtClean="0">
                <a:solidFill>
                  <a:srgbClr val="FF000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znakiem </a:t>
            </a:r>
            <a:r>
              <a:rPr lang="pl-PL" sz="1800" b="1" dirty="0">
                <a:solidFill>
                  <a:srgbClr val="FF000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„X” </a:t>
            </a:r>
            <a:r>
              <a:rPr lang="pl-PL" sz="1800" dirty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postawionym w kratce są </a:t>
            </a:r>
            <a:r>
              <a:rPr lang="pl-PL" sz="1800" b="1" dirty="0">
                <a:solidFill>
                  <a:srgbClr val="FF000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co najmniej dwie linie</a:t>
            </a:r>
            <a:r>
              <a:rPr lang="pl-PL" sz="1800" dirty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, które przecinają się w obrębie </a:t>
            </a:r>
            <a:r>
              <a:rPr lang="pl-PL" sz="1800" dirty="0" smtClean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kratki </a:t>
            </a: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pl-PL" sz="1800" dirty="0" smtClean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wykreślenia</a:t>
            </a:r>
            <a:r>
              <a:rPr lang="pl-PL" sz="1800" dirty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, przekreślenia, w tym również i znak „X” postawiony przez </a:t>
            </a:r>
            <a:r>
              <a:rPr lang="pl-PL" sz="1800" dirty="0" smtClean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wyborcę poza </a:t>
            </a:r>
            <a:r>
              <a:rPr lang="pl-PL" sz="1800" dirty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przeznaczoną na to kratką, traktuje się jako dopiski, które nie wpływają na ważność głosu;</a:t>
            </a: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pl-PL" sz="1800" dirty="0" smtClean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wszelkie </a:t>
            </a:r>
            <a:r>
              <a:rPr lang="pl-PL" sz="1800" dirty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inne znaki niż znak „X”, tj. niebędące co najmniej dwiema liniami, które przecinają się w obrębie kratki, naniesione w obrębie kratki, również nie wpływają na ważność </a:t>
            </a:r>
            <a:r>
              <a:rPr lang="pl-PL" sz="1800" dirty="0" smtClean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głosu</a:t>
            </a:r>
            <a:endParaRPr lang="pl-PL" sz="1800" dirty="0">
              <a:solidFill>
                <a:schemeClr val="tx1"/>
              </a:solidFill>
              <a:latin typeface="Franklin Gothic Book" panose="020B050302010202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ct val="0"/>
              </a:spcBef>
              <a:buNone/>
              <a:defRPr/>
            </a:pPr>
            <a:endParaRPr lang="pl-PL" sz="1800" b="1" dirty="0">
              <a:solidFill>
                <a:srgbClr val="C00000"/>
              </a:solidFill>
              <a:latin typeface="Franklin Gothic Book" panose="020B05030201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pl-PL" sz="20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pl-PL" sz="16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pl-PL" sz="16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pl-PL" sz="1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pl-PL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pl-PL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pl-PL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pl-PL" sz="1600" b="1" dirty="0" smtClean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endParaRPr lang="pl-PL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Obraz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9231" y="145644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752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sz="quarter" idx="4294967295"/>
          </p:nvPr>
        </p:nvSpPr>
        <p:spPr>
          <a:xfrm>
            <a:off x="291896" y="511559"/>
            <a:ext cx="8813504" cy="5331349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pl-PL" sz="2200" b="1" dirty="0" smtClean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  </a:t>
            </a: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pl-PL" sz="2200" b="1" dirty="0">
              <a:solidFill>
                <a:srgbClr val="FF0000"/>
              </a:solidFill>
              <a:latin typeface="+mn-lt"/>
              <a:cs typeface="Calibri" panose="020F050202020403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pl-PL" sz="2200" b="1" dirty="0" smtClean="0">
              <a:solidFill>
                <a:srgbClr val="FF0000"/>
              </a:solidFill>
              <a:latin typeface="+mn-lt"/>
              <a:cs typeface="Calibri" panose="020F050202020403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pl-PL" sz="2200" b="1" dirty="0">
              <a:solidFill>
                <a:srgbClr val="FF0000"/>
              </a:solidFill>
              <a:latin typeface="+mn-lt"/>
              <a:cs typeface="Calibri" panose="020F050202020403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pl-PL" sz="2200" b="1" dirty="0" smtClean="0">
              <a:solidFill>
                <a:srgbClr val="FF0000"/>
              </a:solidFill>
              <a:latin typeface="+mn-lt"/>
              <a:cs typeface="Calibri" panose="020F050202020403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pl-PL" sz="2200" b="1" dirty="0">
              <a:solidFill>
                <a:srgbClr val="FF0000"/>
              </a:solidFill>
              <a:latin typeface="+mn-lt"/>
              <a:cs typeface="Calibri" panose="020F050202020403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pl-PL" sz="2200" b="1" dirty="0" smtClean="0">
              <a:solidFill>
                <a:srgbClr val="FF0000"/>
              </a:solidFill>
              <a:latin typeface="+mn-lt"/>
              <a:cs typeface="Calibri" panose="020F050202020403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pl-PL" sz="2200" b="1" dirty="0">
              <a:solidFill>
                <a:srgbClr val="FF0000"/>
              </a:solidFill>
              <a:latin typeface="+mn-lt"/>
              <a:cs typeface="Calibri" panose="020F050202020403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pl-PL" sz="2200" b="1" dirty="0" smtClean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NA PODSTAWIE GŁOSÓW Z KART WAŻNYCH </a:t>
            </a: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pl-PL" sz="2200" b="1" dirty="0" smtClean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USTALA SIĘ WYNIKI GŁOSOWANIA</a:t>
            </a:r>
          </a:p>
          <a:p>
            <a:pPr marL="0" lvl="0" indent="0">
              <a:spcBef>
                <a:spcPct val="0"/>
              </a:spcBef>
              <a:buClr>
                <a:srgbClr val="C7D3E6"/>
              </a:buClr>
              <a:buNone/>
              <a:defRPr/>
            </a:pPr>
            <a:r>
              <a:rPr lang="pl-PL" sz="16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		    KOMISJA </a:t>
            </a:r>
            <a:r>
              <a:rPr lang="pl-PL" sz="1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USTALA WYNIKI GŁOSOWANIA W OBWODZIE </a:t>
            </a:r>
            <a:endParaRPr lang="pl-PL" sz="16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pl-PL" sz="2200" b="1" dirty="0" smtClean="0">
              <a:solidFill>
                <a:srgbClr val="FF0000"/>
              </a:solidFill>
              <a:latin typeface="+mn-lt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pl-PL" sz="2000" b="1" u="sng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Krok 14.cd.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pl-PL" sz="1500" dirty="0" smtClean="0">
                <a:solidFill>
                  <a:srgbClr val="263248"/>
                </a:solidFill>
              </a:rPr>
              <a:t>w</a:t>
            </a:r>
            <a:r>
              <a:rPr lang="pl-PL" sz="1500" dirty="0">
                <a:solidFill>
                  <a:srgbClr val="263248"/>
                </a:solidFill>
              </a:rPr>
              <a:t> trakcie przeglądania kart komisja </a:t>
            </a:r>
            <a:r>
              <a:rPr lang="pl-PL" sz="1500" b="1" dirty="0">
                <a:solidFill>
                  <a:srgbClr val="263248"/>
                </a:solidFill>
              </a:rPr>
              <a:t>odkłada osobno karty z głosami nieważnymi </a:t>
            </a:r>
            <a:r>
              <a:rPr lang="pl-PL" sz="1500" b="1" dirty="0">
                <a:solidFill>
                  <a:srgbClr val="0070C0"/>
                </a:solidFill>
              </a:rPr>
              <a:t>według przyczyn nieważności głosu i osobno karty z głosami </a:t>
            </a:r>
            <a:r>
              <a:rPr lang="pl-PL" sz="1500" b="1" dirty="0" smtClean="0">
                <a:solidFill>
                  <a:srgbClr val="0070C0"/>
                </a:solidFill>
              </a:rPr>
              <a:t>ważnymi</a:t>
            </a:r>
          </a:p>
          <a:p>
            <a:pPr marL="76200" lvl="0" indent="0">
              <a:lnSpc>
                <a:spcPct val="120000"/>
              </a:lnSpc>
              <a:buClr>
                <a:srgbClr val="C7D3E6"/>
              </a:buClr>
              <a:buNone/>
              <a:defRPr/>
            </a:pPr>
            <a:endParaRPr lang="pl-PL" sz="1500" b="1" dirty="0" smtClean="0">
              <a:solidFill>
                <a:srgbClr val="0070C0"/>
              </a:solidFill>
            </a:endParaRPr>
          </a:p>
          <a:p>
            <a:pPr marL="76200" lvl="0" indent="0">
              <a:lnSpc>
                <a:spcPct val="120000"/>
              </a:lnSpc>
              <a:buClr>
                <a:srgbClr val="C7D3E6"/>
              </a:buClr>
              <a:buNone/>
              <a:defRPr/>
            </a:pPr>
            <a:endParaRPr lang="pl-PL" sz="1500" b="1" dirty="0" smtClean="0">
              <a:solidFill>
                <a:srgbClr val="0070C0"/>
              </a:solidFill>
            </a:endParaRPr>
          </a:p>
          <a:p>
            <a:pPr marL="76200" lvl="0" indent="0">
              <a:lnSpc>
                <a:spcPct val="120000"/>
              </a:lnSpc>
              <a:buClr>
                <a:srgbClr val="C7D3E6"/>
              </a:buClr>
              <a:buNone/>
              <a:defRPr/>
            </a:pPr>
            <a:endParaRPr lang="pl-PL" sz="1500" b="1" dirty="0" smtClean="0">
              <a:solidFill>
                <a:srgbClr val="0070C0"/>
              </a:solidFill>
            </a:endParaRPr>
          </a:p>
          <a:p>
            <a:pPr marL="76200" lvl="0" indent="0">
              <a:lnSpc>
                <a:spcPct val="120000"/>
              </a:lnSpc>
              <a:buClr>
                <a:srgbClr val="C7D3E6"/>
              </a:buClr>
              <a:buNone/>
              <a:defRPr/>
            </a:pPr>
            <a:endParaRPr lang="pl-PL" sz="1500" b="1" dirty="0" smtClean="0">
              <a:solidFill>
                <a:srgbClr val="0070C0"/>
              </a:solidFill>
            </a:endParaRPr>
          </a:p>
          <a:p>
            <a:pPr marL="76200" lvl="0" indent="0">
              <a:lnSpc>
                <a:spcPct val="120000"/>
              </a:lnSpc>
              <a:buClr>
                <a:srgbClr val="C7D3E6"/>
              </a:buClr>
              <a:buNone/>
              <a:defRPr/>
            </a:pPr>
            <a:endParaRPr lang="pl-PL" sz="1500" b="1" dirty="0">
              <a:solidFill>
                <a:srgbClr val="0070C0"/>
              </a:solidFill>
              <a:cs typeface="Calibri" panose="020F0502020204030204" pitchFamily="34" charset="0"/>
            </a:endParaRPr>
          </a:p>
          <a:p>
            <a:pPr marL="76200" lvl="0" indent="0">
              <a:lnSpc>
                <a:spcPct val="120000"/>
              </a:lnSpc>
              <a:buClr>
                <a:srgbClr val="C7D3E6"/>
              </a:buClr>
              <a:buNone/>
              <a:defRPr/>
            </a:pPr>
            <a:r>
              <a:rPr lang="pl-PL" sz="1400" b="1" dirty="0">
                <a:solidFill>
                  <a:schemeClr val="tx1"/>
                </a:solidFill>
                <a:cs typeface="Calibri" panose="020F0502020204030204" pitchFamily="34" charset="0"/>
              </a:rPr>
              <a:t>Uwaga!	Suma liczb z pkt 12a – 12c </a:t>
            </a:r>
            <a:r>
              <a:rPr lang="pl-PL" sz="1400" b="1" dirty="0">
                <a:solidFill>
                  <a:srgbClr val="FF0000"/>
                </a:solidFill>
                <a:cs typeface="Calibri" panose="020F0502020204030204" pitchFamily="34" charset="0"/>
              </a:rPr>
              <a:t>musi być równa</a:t>
            </a:r>
            <a:r>
              <a:rPr lang="pl-PL" sz="1400" b="1" dirty="0">
                <a:solidFill>
                  <a:schemeClr val="tx1"/>
                </a:solidFill>
                <a:cs typeface="Calibri" panose="020F0502020204030204" pitchFamily="34" charset="0"/>
              </a:rPr>
              <a:t> liczbie z pkt 12</a:t>
            </a:r>
            <a:r>
              <a:rPr lang="pl-PL" sz="1500" b="1" dirty="0">
                <a:solidFill>
                  <a:srgbClr val="0070C0"/>
                </a:solidFill>
                <a:cs typeface="Calibri" panose="020F0502020204030204" pitchFamily="34" charset="0"/>
              </a:rPr>
              <a:t>.</a:t>
            </a:r>
            <a:endParaRPr lang="pl-PL" sz="1500" b="1" dirty="0" smtClean="0">
              <a:solidFill>
                <a:srgbClr val="0070C0"/>
              </a:solidFill>
              <a:cs typeface="Calibri" panose="020F0502020204030204" pitchFamily="34" charset="0"/>
            </a:endParaRPr>
          </a:p>
          <a:p>
            <a:pPr marL="76200" lvl="0" indent="0">
              <a:lnSpc>
                <a:spcPct val="120000"/>
              </a:lnSpc>
              <a:buClr>
                <a:srgbClr val="C7D3E6"/>
              </a:buClr>
              <a:buNone/>
              <a:defRPr/>
            </a:pPr>
            <a:endParaRPr lang="pl-PL" sz="1500" dirty="0">
              <a:solidFill>
                <a:srgbClr val="0070C0"/>
              </a:solidFill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pl-PL" sz="2000" b="1" dirty="0" smtClean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ct val="0"/>
              </a:spcBef>
              <a:buNone/>
              <a:defRPr/>
            </a:pPr>
            <a:endParaRPr lang="pl-PL" sz="1800" b="1" dirty="0">
              <a:solidFill>
                <a:srgbClr val="C00000"/>
              </a:solidFill>
              <a:latin typeface="Franklin Gothic Book" panose="020B05030201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pl-PL" sz="20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pl-PL" sz="16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pl-PL" sz="16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pl-PL" sz="1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pl-PL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pl-PL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pl-PL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pl-PL" sz="1600" b="1" dirty="0" smtClean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endParaRPr lang="pl-PL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Obraz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9231" y="145644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16</a:t>
            </a:fld>
            <a:endParaRPr lang="en-US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9621030"/>
              </p:ext>
            </p:extLst>
          </p:nvPr>
        </p:nvGraphicFramePr>
        <p:xfrm>
          <a:off x="248195" y="3046778"/>
          <a:ext cx="8700294" cy="16123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2618">
                  <a:extLst>
                    <a:ext uri="{9D8B030D-6E8A-4147-A177-3AD203B41FA5}">
                      <a16:colId xmlns:a16="http://schemas.microsoft.com/office/drawing/2014/main" xmlns="" val="2122473199"/>
                    </a:ext>
                  </a:extLst>
                </a:gridCol>
                <a:gridCol w="5990141">
                  <a:extLst>
                    <a:ext uri="{9D8B030D-6E8A-4147-A177-3AD203B41FA5}">
                      <a16:colId xmlns:a16="http://schemas.microsoft.com/office/drawing/2014/main" xmlns="" val="3810246031"/>
                    </a:ext>
                  </a:extLst>
                </a:gridCol>
                <a:gridCol w="463507">
                  <a:extLst>
                    <a:ext uri="{9D8B030D-6E8A-4147-A177-3AD203B41FA5}">
                      <a16:colId xmlns:a16="http://schemas.microsoft.com/office/drawing/2014/main" xmlns="" val="3370130728"/>
                    </a:ext>
                  </a:extLst>
                </a:gridCol>
                <a:gridCol w="463507">
                  <a:extLst>
                    <a:ext uri="{9D8B030D-6E8A-4147-A177-3AD203B41FA5}">
                      <a16:colId xmlns:a16="http://schemas.microsoft.com/office/drawing/2014/main" xmlns="" val="3622414645"/>
                    </a:ext>
                  </a:extLst>
                </a:gridCol>
                <a:gridCol w="463507">
                  <a:extLst>
                    <a:ext uri="{9D8B030D-6E8A-4147-A177-3AD203B41FA5}">
                      <a16:colId xmlns:a16="http://schemas.microsoft.com/office/drawing/2014/main" xmlns="" val="881949489"/>
                    </a:ext>
                  </a:extLst>
                </a:gridCol>
                <a:gridCol w="463507">
                  <a:extLst>
                    <a:ext uri="{9D8B030D-6E8A-4147-A177-3AD203B41FA5}">
                      <a16:colId xmlns:a16="http://schemas.microsoft.com/office/drawing/2014/main" xmlns="" val="1650531429"/>
                    </a:ext>
                  </a:extLst>
                </a:gridCol>
                <a:gridCol w="463507">
                  <a:extLst>
                    <a:ext uri="{9D8B030D-6E8A-4147-A177-3AD203B41FA5}">
                      <a16:colId xmlns:a16="http://schemas.microsoft.com/office/drawing/2014/main" xmlns="" val="689830065"/>
                    </a:ext>
                  </a:extLst>
                </a:gridCol>
              </a:tblGrid>
              <a:tr h="3567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12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Liczba głosów nieważnych (z kart ważnych)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 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 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 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2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5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3956345"/>
                  </a:ext>
                </a:extLst>
              </a:tr>
              <a:tr h="4494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12a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w tym z powodu postawienia znaku „X” obok nazwiska dwóch lub większej liczby kandydatów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 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 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 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1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1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96668566"/>
                  </a:ext>
                </a:extLst>
              </a:tr>
              <a:tr h="3567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12b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w tym z powodu niepostawienia znaku „X” obok nazwiska żadnego kandydata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 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 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 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1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4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85151570"/>
                  </a:ext>
                </a:extLst>
              </a:tr>
              <a:tr h="4494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12c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w tym z powodu postawienia znaku „X” wyłącznie obok skreślonego nazwiska kandydata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 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 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 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 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0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60105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9856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zawartości 1"/>
          <p:cNvSpPr>
            <a:spLocks noGrp="1"/>
          </p:cNvSpPr>
          <p:nvPr>
            <p:ph sz="quarter" idx="4294967295"/>
          </p:nvPr>
        </p:nvSpPr>
        <p:spPr>
          <a:xfrm>
            <a:off x="127806" y="925897"/>
            <a:ext cx="8819900" cy="5676903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pl-PL" sz="1600" dirty="0">
              <a:solidFill>
                <a:srgbClr val="0070C0"/>
              </a:solidFill>
            </a:endParaRPr>
          </a:p>
          <a:p>
            <a:pPr marL="533400" lvl="1" indent="0" algn="just" fontAlgn="ctr">
              <a:buNone/>
              <a:defRPr/>
            </a:pPr>
            <a:endParaRPr lang="pl-PL" sz="1200" dirty="0"/>
          </a:p>
          <a:p>
            <a:pPr lvl="1" algn="just" fontAlgn="ctr">
              <a:defRPr/>
            </a:pPr>
            <a:r>
              <a:rPr lang="pl-PL" sz="1200" dirty="0" smtClean="0"/>
              <a:t>karty </a:t>
            </a:r>
            <a:r>
              <a:rPr lang="pl-PL" sz="1200" dirty="0"/>
              <a:t>ważne z głosami nieważnymi należy zapakować </a:t>
            </a:r>
            <a:r>
              <a:rPr lang="pl-PL" sz="1200" b="1" dirty="0"/>
              <a:t>w odrębne pakiety </a:t>
            </a:r>
            <a:r>
              <a:rPr lang="pl-PL" sz="1200" dirty="0"/>
              <a:t>– według przyczyn nieważności głosu – opieczętować je i opisać „Głosy nieważne z kart ważnych w wyborach </a:t>
            </a:r>
            <a:r>
              <a:rPr lang="pl-PL" sz="1200" dirty="0" smtClean="0"/>
              <a:t>Prezydenta Rzeczypospolitej </a:t>
            </a:r>
            <a:r>
              <a:rPr lang="pl-PL" sz="1200" dirty="0"/>
              <a:t>Polskiej w </a:t>
            </a:r>
            <a:r>
              <a:rPr lang="pl-PL" sz="1200" dirty="0" smtClean="0"/>
              <a:t>głosowaniu dniu 28 czerwca 2020 r</a:t>
            </a:r>
            <a:r>
              <a:rPr lang="pl-PL" sz="1200" dirty="0"/>
              <a:t>. </a:t>
            </a:r>
            <a:r>
              <a:rPr lang="pl-PL" sz="1200" dirty="0" smtClean="0"/>
              <a:t>z</a:t>
            </a:r>
            <a:r>
              <a:rPr lang="pl-PL" sz="1200" dirty="0"/>
              <a:t> powodu ………........................................ – ………… .</a:t>
            </a:r>
          </a:p>
          <a:p>
            <a:pPr marL="0" indent="0" algn="just" fontAlgn="ctr">
              <a:buFont typeface="Arial" panose="020B0604020202020204" pitchFamily="34" charset="0"/>
              <a:buNone/>
              <a:defRPr/>
            </a:pPr>
            <a:r>
              <a:rPr lang="pl-PL" sz="1200" baseline="30000" dirty="0" smtClean="0"/>
              <a:t>       </a:t>
            </a:r>
            <a:r>
              <a:rPr lang="pl-PL" sz="1200" dirty="0" smtClean="0"/>
              <a:t>                                		  </a:t>
            </a:r>
            <a:r>
              <a:rPr lang="pl-PL" sz="1200" baseline="30000" dirty="0" smtClean="0"/>
              <a:t>(</a:t>
            </a:r>
            <a:r>
              <a:rPr lang="pl-PL" sz="1200" baseline="30000" dirty="0"/>
              <a:t>przyczyna nieważności) 		     </a:t>
            </a:r>
            <a:r>
              <a:rPr lang="pl-PL" sz="1200" baseline="30000" dirty="0" smtClean="0"/>
              <a:t>(</a:t>
            </a:r>
            <a:r>
              <a:rPr lang="pl-PL" sz="1200" baseline="30000" dirty="0"/>
              <a:t>liczba</a:t>
            </a:r>
            <a:r>
              <a:rPr lang="pl-PL" sz="1200" baseline="30000" dirty="0" smtClean="0"/>
              <a:t>)</a:t>
            </a:r>
          </a:p>
          <a:p>
            <a:pPr lvl="1" fontAlgn="ctr">
              <a:defRPr/>
            </a:pPr>
            <a:r>
              <a:rPr lang="pl-PL" sz="1200" dirty="0"/>
              <a:t>n</a:t>
            </a:r>
            <a:r>
              <a:rPr lang="pl-PL" sz="1200" dirty="0" smtClean="0"/>
              <a:t>astępnie </a:t>
            </a:r>
            <a:r>
              <a:rPr lang="pl-PL" sz="1200" dirty="0"/>
              <a:t>opisane w powyższy sposób pakiety </a:t>
            </a:r>
            <a:r>
              <a:rPr lang="pl-PL" sz="1200" b="1" dirty="0"/>
              <a:t>z głosami nieważnymi </a:t>
            </a:r>
            <a:r>
              <a:rPr lang="pl-PL" sz="1200" dirty="0"/>
              <a:t>według przyczyny nieważności głosu należy zapakować w jeden pakiet i opisać: „Głosy nieważne z kart ważnych </a:t>
            </a:r>
            <a:r>
              <a:rPr lang="pl-PL" sz="1200" dirty="0" smtClean="0"/>
              <a:t>w wyborach Prezydenta </a:t>
            </a:r>
            <a:r>
              <a:rPr lang="pl-PL" sz="1200" dirty="0"/>
              <a:t>Rzeczypospolitej Polskiej w dniu </a:t>
            </a:r>
            <a:r>
              <a:rPr lang="pl-PL" sz="1200" dirty="0" smtClean="0"/>
              <a:t>28 czerwca 2020 r</a:t>
            </a:r>
            <a:r>
              <a:rPr lang="pl-PL" sz="1200" dirty="0"/>
              <a:t>. </a:t>
            </a:r>
            <a:r>
              <a:rPr lang="pl-PL" sz="1200" dirty="0" smtClean="0"/>
              <a:t>– </a:t>
            </a:r>
            <a:r>
              <a:rPr lang="pl-PL" sz="1200" dirty="0"/>
              <a:t>....................”.</a:t>
            </a:r>
          </a:p>
          <a:p>
            <a:pPr marL="0" indent="0" fontAlgn="ctr">
              <a:buFont typeface="Arial" panose="020B0604020202020204" pitchFamily="34" charset="0"/>
              <a:buNone/>
              <a:defRPr/>
            </a:pPr>
            <a:r>
              <a:rPr lang="pl-PL" sz="1200" baseline="30000" dirty="0"/>
              <a:t> </a:t>
            </a:r>
            <a:r>
              <a:rPr lang="pl-PL" sz="1200" dirty="0" smtClean="0"/>
              <a:t>     </a:t>
            </a:r>
            <a:r>
              <a:rPr lang="pl-PL" sz="1200" baseline="30000" dirty="0" smtClean="0"/>
              <a:t>                      			     (</a:t>
            </a:r>
            <a:r>
              <a:rPr lang="pl-PL" sz="1200" baseline="30000" dirty="0"/>
              <a:t>liczba</a:t>
            </a:r>
            <a:r>
              <a:rPr lang="pl-PL" sz="1200" baseline="30000" dirty="0" smtClean="0"/>
              <a:t>)</a:t>
            </a:r>
            <a:endParaRPr lang="pl-PL" sz="2000" b="1" dirty="0" smtClean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spcBef>
                <a:spcPct val="0"/>
              </a:spcBef>
              <a:buClr>
                <a:srgbClr val="C7D3E6"/>
              </a:buClr>
              <a:buNone/>
              <a:defRPr/>
            </a:pPr>
            <a:endParaRPr lang="pl-PL" sz="2000" b="1" dirty="0" smtClean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spcBef>
                <a:spcPct val="0"/>
              </a:spcBef>
              <a:buClr>
                <a:srgbClr val="C7D3E6"/>
              </a:buClr>
              <a:buNone/>
              <a:defRPr/>
            </a:pPr>
            <a:endParaRPr lang="pl-PL" sz="20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spcBef>
                <a:spcPct val="0"/>
              </a:spcBef>
              <a:buClr>
                <a:srgbClr val="C7D3E6"/>
              </a:buClr>
              <a:buNone/>
              <a:defRPr/>
            </a:pPr>
            <a:r>
              <a:rPr lang="pl-PL" sz="2000" b="1" u="sng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Krok 15.</a:t>
            </a:r>
          </a:p>
          <a:p>
            <a:pPr marL="0" lvl="0" indent="0">
              <a:spcBef>
                <a:spcPct val="0"/>
              </a:spcBef>
              <a:buClr>
                <a:srgbClr val="C7D3E6"/>
              </a:buClr>
              <a:buNone/>
              <a:defRPr/>
            </a:pPr>
            <a:r>
              <a:rPr lang="pl-PL" sz="1800" u="sng" dirty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k</a:t>
            </a:r>
            <a:r>
              <a:rPr lang="pl-PL" sz="1800" u="sng" dirty="0" smtClean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omisja </a:t>
            </a:r>
            <a:r>
              <a:rPr lang="pl-PL" sz="1800" b="1" u="sng" dirty="0">
                <a:solidFill>
                  <a:srgbClr val="0070C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liczy głosy ważne </a:t>
            </a:r>
            <a:r>
              <a:rPr lang="pl-PL" sz="1800" dirty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i ich liczbę wpisuje w punkcie 13 </a:t>
            </a:r>
            <a:r>
              <a:rPr lang="pl-PL" sz="1800" dirty="0" smtClean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protokołu.</a:t>
            </a:r>
          </a:p>
          <a:p>
            <a:pPr marL="0" lvl="0" indent="0">
              <a:spcBef>
                <a:spcPct val="0"/>
              </a:spcBef>
              <a:buClr>
                <a:srgbClr val="C7D3E6"/>
              </a:buClr>
              <a:buNone/>
              <a:defRPr/>
            </a:pPr>
            <a:endParaRPr lang="pl-PL" sz="1800" dirty="0" smtClean="0">
              <a:solidFill>
                <a:schemeClr val="tx1"/>
              </a:solidFill>
              <a:latin typeface="Franklin Gothic Book" panose="020B0503020102020204" pitchFamily="34" charset="0"/>
              <a:cs typeface="Calibri" panose="020F0502020204030204" pitchFamily="34" charset="0"/>
            </a:endParaRPr>
          </a:p>
          <a:p>
            <a:pPr marL="0" lvl="0" indent="0">
              <a:spcBef>
                <a:spcPct val="0"/>
              </a:spcBef>
              <a:buClr>
                <a:srgbClr val="C7D3E6"/>
              </a:buClr>
              <a:buNone/>
              <a:defRPr/>
            </a:pPr>
            <a:endParaRPr lang="pl-PL" sz="1800" dirty="0">
              <a:solidFill>
                <a:schemeClr val="tx1"/>
              </a:solidFill>
              <a:latin typeface="Franklin Gothic Book" panose="020B0503020102020204" pitchFamily="34" charset="0"/>
              <a:cs typeface="Calibri" panose="020F0502020204030204" pitchFamily="34" charset="0"/>
            </a:endParaRPr>
          </a:p>
          <a:p>
            <a:pPr marL="0" lvl="0" indent="0">
              <a:spcBef>
                <a:spcPct val="0"/>
              </a:spcBef>
              <a:buClr>
                <a:srgbClr val="C7D3E6"/>
              </a:buClr>
              <a:buNone/>
              <a:defRPr/>
            </a:pPr>
            <a:endParaRPr lang="pl-PL" sz="16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spcBef>
                <a:spcPct val="0"/>
              </a:spcBef>
              <a:buClr>
                <a:srgbClr val="C7D3E6"/>
              </a:buClr>
              <a:buNone/>
              <a:defRPr/>
            </a:pPr>
            <a:r>
              <a:rPr lang="pl-PL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Uwaga!	Suma liczb z pkt 12 i 13 </a:t>
            </a:r>
            <a:r>
              <a:rPr lang="pl-PL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musi być równa </a:t>
            </a:r>
            <a:r>
              <a:rPr lang="pl-PL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liczbie z pkt 11</a:t>
            </a:r>
            <a:r>
              <a:rPr lang="pl-PL" sz="16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lvl="0" indent="0">
              <a:spcBef>
                <a:spcPct val="0"/>
              </a:spcBef>
              <a:buClr>
                <a:srgbClr val="C7D3E6"/>
              </a:buClr>
              <a:buNone/>
              <a:defRPr/>
            </a:pPr>
            <a:endParaRPr lang="pl-PL" sz="1600" b="1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spcBef>
                <a:spcPct val="0"/>
              </a:spcBef>
              <a:buClr>
                <a:srgbClr val="C7D3E6"/>
              </a:buClr>
              <a:buNone/>
              <a:defRPr/>
            </a:pPr>
            <a:r>
              <a:rPr lang="pl-PL" sz="16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Bez doprowadzenia danych liczbowych do powyższych zależności przejście działań komisji do dalszych czynności jest bezsensowne. System informatyczny nie pozwoli na wydrukowanie protokołu !!</a:t>
            </a:r>
            <a:endParaRPr lang="pl-PL" sz="1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spcBef>
                <a:spcPct val="0"/>
              </a:spcBef>
              <a:buClr>
                <a:srgbClr val="C7D3E6"/>
              </a:buClr>
              <a:buNone/>
              <a:defRPr/>
            </a:pPr>
            <a:endParaRPr lang="pl-PL" sz="1400" b="1" dirty="0" smtClean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spcBef>
                <a:spcPct val="0"/>
              </a:spcBef>
              <a:buClr>
                <a:srgbClr val="C7D3E6"/>
              </a:buClr>
              <a:buNone/>
              <a:defRPr/>
            </a:pPr>
            <a:endParaRPr lang="pl-PL" sz="14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 fontAlgn="ctr">
              <a:buFont typeface="Arial" panose="020B0604020202020204" pitchFamily="34" charset="0"/>
              <a:buNone/>
              <a:defRPr/>
            </a:pPr>
            <a:endParaRPr lang="pl-PL" sz="1100" dirty="0"/>
          </a:p>
          <a:p>
            <a:pPr algn="just" fontAlgn="ctr">
              <a:defRPr/>
            </a:pPr>
            <a:endParaRPr lang="pl-PL" sz="1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pl-PL" sz="1600" dirty="0">
              <a:solidFill>
                <a:srgbClr val="0070C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altLang="pl-PL" sz="20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17</a:t>
            </a:fld>
            <a:endParaRPr lang="en-US" dirty="0"/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0598657"/>
              </p:ext>
            </p:extLst>
          </p:nvPr>
        </p:nvGraphicFramePr>
        <p:xfrm>
          <a:off x="371645" y="4092484"/>
          <a:ext cx="8490853" cy="4206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2990">
                  <a:extLst>
                    <a:ext uri="{9D8B030D-6E8A-4147-A177-3AD203B41FA5}">
                      <a16:colId xmlns:a16="http://schemas.microsoft.com/office/drawing/2014/main" xmlns="" val="3992282972"/>
                    </a:ext>
                  </a:extLst>
                </a:gridCol>
                <a:gridCol w="5853283">
                  <a:extLst>
                    <a:ext uri="{9D8B030D-6E8A-4147-A177-3AD203B41FA5}">
                      <a16:colId xmlns:a16="http://schemas.microsoft.com/office/drawing/2014/main" xmlns="" val="3131175989"/>
                    </a:ext>
                  </a:extLst>
                </a:gridCol>
                <a:gridCol w="452916">
                  <a:extLst>
                    <a:ext uri="{9D8B030D-6E8A-4147-A177-3AD203B41FA5}">
                      <a16:colId xmlns:a16="http://schemas.microsoft.com/office/drawing/2014/main" xmlns="" val="1762250449"/>
                    </a:ext>
                  </a:extLst>
                </a:gridCol>
                <a:gridCol w="452916">
                  <a:extLst>
                    <a:ext uri="{9D8B030D-6E8A-4147-A177-3AD203B41FA5}">
                      <a16:colId xmlns:a16="http://schemas.microsoft.com/office/drawing/2014/main" xmlns="" val="4276306405"/>
                    </a:ext>
                  </a:extLst>
                </a:gridCol>
                <a:gridCol w="452916">
                  <a:extLst>
                    <a:ext uri="{9D8B030D-6E8A-4147-A177-3AD203B41FA5}">
                      <a16:colId xmlns:a16="http://schemas.microsoft.com/office/drawing/2014/main" xmlns="" val="1339436719"/>
                    </a:ext>
                  </a:extLst>
                </a:gridCol>
                <a:gridCol w="452916">
                  <a:extLst>
                    <a:ext uri="{9D8B030D-6E8A-4147-A177-3AD203B41FA5}">
                      <a16:colId xmlns:a16="http://schemas.microsoft.com/office/drawing/2014/main" xmlns="" val="3096981993"/>
                    </a:ext>
                  </a:extLst>
                </a:gridCol>
                <a:gridCol w="452916">
                  <a:extLst>
                    <a:ext uri="{9D8B030D-6E8A-4147-A177-3AD203B41FA5}">
                      <a16:colId xmlns:a16="http://schemas.microsoft.com/office/drawing/2014/main" xmlns="" val="94829318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13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kern="0" dirty="0">
                          <a:effectLst/>
                        </a:rPr>
                        <a:t>Liczba głosów ważnych oddanych łącznie na wszystkich kandydatów </a:t>
                      </a:r>
                      <a:br>
                        <a:rPr lang="pl-PL" sz="1200" kern="0" dirty="0">
                          <a:effectLst/>
                        </a:rPr>
                      </a:br>
                      <a:r>
                        <a:rPr lang="pl-PL" sz="1200" i="1" kern="0" dirty="0">
                          <a:solidFill>
                            <a:srgbClr val="FF0000"/>
                          </a:solidFill>
                          <a:effectLst/>
                        </a:rPr>
                        <a:t>(z kart ważnych)</a:t>
                      </a:r>
                      <a:endParaRPr lang="pl-PL" sz="1200" b="1" i="1" kern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 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1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0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2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5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640662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6576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95863" y="1835708"/>
            <a:ext cx="8839200" cy="570617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pl-PL" sz="2000" b="1" u="sng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Krok </a:t>
            </a:r>
            <a:r>
              <a:rPr lang="pl-PL" sz="2000" b="1" u="sng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16.</a:t>
            </a:r>
            <a:endParaRPr lang="pl-PL" sz="2000" b="1" u="sng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pl-PL" sz="1800" b="1" dirty="0">
                <a:latin typeface="Franklin Gothic Book" panose="020B0503020102020204" pitchFamily="34" charset="0"/>
                <a:cs typeface="Calibri" panose="020F0502020204030204" pitchFamily="34" charset="0"/>
              </a:rPr>
              <a:t>na podstawie kart z głosami ważnymi</a:t>
            </a:r>
            <a:r>
              <a:rPr lang="pl-PL" sz="1800" dirty="0">
                <a:latin typeface="Franklin Gothic Book" panose="020B0503020102020204" pitchFamily="34" charset="0"/>
                <a:cs typeface="Calibri" panose="020F0502020204030204" pitchFamily="34" charset="0"/>
              </a:rPr>
              <a:t>, </a:t>
            </a:r>
            <a:r>
              <a:rPr lang="pl-PL" sz="1800" u="sng" dirty="0">
                <a:latin typeface="Franklin Gothic Book" panose="020B0503020102020204" pitchFamily="34" charset="0"/>
                <a:cs typeface="Calibri" panose="020F0502020204030204" pitchFamily="34" charset="0"/>
              </a:rPr>
              <a:t>komisja ustala — </a:t>
            </a:r>
            <a:r>
              <a:rPr lang="pl-PL" sz="1800" b="1" u="sng" dirty="0">
                <a:solidFill>
                  <a:srgbClr val="0070C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liczbę głosów ważnych oddanych na poszczególnych kandydatów 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pl-PL" sz="1800" dirty="0">
                <a:latin typeface="Franklin Gothic Book" panose="020B0503020102020204" pitchFamily="34" charset="0"/>
                <a:cs typeface="Calibri" panose="020F0502020204030204" pitchFamily="34" charset="0"/>
              </a:rPr>
              <a:t>liczbę </a:t>
            </a:r>
            <a:r>
              <a:rPr lang="pl-PL" sz="1800" b="1" dirty="0">
                <a:latin typeface="Franklin Gothic Book" panose="020B0503020102020204" pitchFamily="34" charset="0"/>
                <a:cs typeface="Calibri" panose="020F0502020204030204" pitchFamily="34" charset="0"/>
              </a:rPr>
              <a:t>głosów ważnych oddanych na poszczególnych kandydatów </a:t>
            </a:r>
            <a:r>
              <a:rPr lang="pl-PL" sz="1800" dirty="0">
                <a:latin typeface="Franklin Gothic Book" panose="020B0503020102020204" pitchFamily="34" charset="0"/>
                <a:cs typeface="Calibri" panose="020F0502020204030204" pitchFamily="34" charset="0"/>
              </a:rPr>
              <a:t>komisja wpisuje</a:t>
            </a:r>
            <a:r>
              <a:rPr lang="pl-PL" sz="1800" dirty="0">
                <a:solidFill>
                  <a:srgbClr val="0070C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 </a:t>
            </a:r>
            <a:r>
              <a:rPr lang="pl-PL" sz="1800" b="1" dirty="0">
                <a:solidFill>
                  <a:srgbClr val="0070C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w punkcie 14 protokołu</a:t>
            </a:r>
            <a:r>
              <a:rPr lang="pl-PL" sz="1800" b="1" dirty="0">
                <a:latin typeface="Franklin Gothic Book" panose="020B0503020102020204" pitchFamily="34" charset="0"/>
                <a:cs typeface="Calibri" panose="020F0502020204030204" pitchFamily="34" charset="0"/>
              </a:rPr>
              <a:t> </a:t>
            </a:r>
            <a:r>
              <a:rPr lang="pl-PL" sz="1800" dirty="0">
                <a:latin typeface="Franklin Gothic Book" panose="020B0503020102020204" pitchFamily="34" charset="0"/>
                <a:cs typeface="Calibri" panose="020F0502020204030204" pitchFamily="34" charset="0"/>
              </a:rPr>
              <a:t>przy nazwiskach poszczególnych kandydatów</a:t>
            </a:r>
            <a:r>
              <a:rPr lang="pl-PL" sz="1800" dirty="0" smtClean="0">
                <a:latin typeface="Franklin Gothic Book" panose="020B0503020102020204" pitchFamily="34" charset="0"/>
                <a:cs typeface="Calibri" panose="020F0502020204030204" pitchFamily="34" charset="0"/>
              </a:rPr>
              <a:t>.</a:t>
            </a:r>
          </a:p>
          <a:p>
            <a:pPr>
              <a:lnSpc>
                <a:spcPct val="120000"/>
              </a:lnSpc>
              <a:defRPr/>
            </a:pPr>
            <a:endParaRPr lang="pl-PL" sz="1800" dirty="0" smtClean="0">
              <a:latin typeface="Franklin Gothic Book" panose="020B050302010202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pl-PL" sz="1800" dirty="0" smtClean="0">
                <a:latin typeface="Franklin Gothic Book" panose="020B0503020102020204" pitchFamily="34" charset="0"/>
                <a:cs typeface="Calibri" panose="020F0502020204030204" pitchFamily="34" charset="0"/>
              </a:rPr>
              <a:t>komisja korzysta z </a:t>
            </a:r>
            <a:r>
              <a:rPr lang="pl-PL" sz="1800" dirty="0">
                <a:latin typeface="Franklin Gothic Book" panose="020B0503020102020204" pitchFamily="34" charset="0"/>
                <a:cs typeface="Calibri" panose="020F0502020204030204" pitchFamily="34" charset="0"/>
              </a:rPr>
              <a:t>wcześniej </a:t>
            </a:r>
            <a:r>
              <a:rPr lang="pl-PL" sz="1800" dirty="0" smtClean="0">
                <a:latin typeface="Franklin Gothic Book" panose="020B0503020102020204" pitchFamily="34" charset="0"/>
                <a:cs typeface="Calibri" panose="020F0502020204030204" pitchFamily="34" charset="0"/>
              </a:rPr>
              <a:t>przygotowanych arkuszy </a:t>
            </a:r>
            <a:r>
              <a:rPr lang="pl-PL" sz="1800" dirty="0">
                <a:latin typeface="Franklin Gothic Book" panose="020B0503020102020204" pitchFamily="34" charset="0"/>
                <a:cs typeface="Calibri" panose="020F0502020204030204" pitchFamily="34" charset="0"/>
              </a:rPr>
              <a:t>pomocniczych z nazwiskami i imionami wszystkich </a:t>
            </a:r>
            <a:r>
              <a:rPr lang="pl-PL" sz="1800" dirty="0" smtClean="0">
                <a:latin typeface="Franklin Gothic Book" panose="020B0503020102020204" pitchFamily="34" charset="0"/>
                <a:cs typeface="Calibri" panose="020F0502020204030204" pitchFamily="34" charset="0"/>
              </a:rPr>
              <a:t>jedenastu kandydatów </a:t>
            </a:r>
            <a:r>
              <a:rPr lang="pl-PL" sz="1800" dirty="0">
                <a:latin typeface="Franklin Gothic Book" panose="020B0503020102020204" pitchFamily="34" charset="0"/>
                <a:cs typeface="Calibri" panose="020F0502020204030204" pitchFamily="34" charset="0"/>
              </a:rPr>
              <a:t>na Prezydenta Rzeczypospolitej Polskiej</a:t>
            </a:r>
            <a:r>
              <a:rPr lang="pl-PL" sz="1800" dirty="0" smtClean="0">
                <a:latin typeface="Franklin Gothic Book" panose="020B0503020102020204" pitchFamily="34" charset="0"/>
                <a:cs typeface="Calibri" panose="020F0502020204030204" pitchFamily="34" charset="0"/>
              </a:rPr>
              <a:t>.</a:t>
            </a:r>
          </a:p>
          <a:p>
            <a:pPr>
              <a:lnSpc>
                <a:spcPct val="120000"/>
              </a:lnSpc>
              <a:defRPr/>
            </a:pPr>
            <a:endParaRPr lang="pl-PL" sz="1800" dirty="0">
              <a:latin typeface="Franklin Gothic Book" panose="020B050302010202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l-PL" sz="1800" dirty="0" smtClean="0">
                <a:latin typeface="Franklin Gothic Book" panose="020B0503020102020204" pitchFamily="34" charset="0"/>
              </a:rPr>
              <a:t>jeżeli </a:t>
            </a:r>
            <a:r>
              <a:rPr lang="pl-PL" sz="1800" dirty="0">
                <a:latin typeface="Franklin Gothic Book" panose="020B0503020102020204" pitchFamily="34" charset="0"/>
              </a:rPr>
              <a:t>w okresie po wydrukowaniu kart do głosowania Państwowa Komisja Wyborcza skreśli z listy kandydatów nazwisko kandydata, skreślone nazwisko kandydata </a:t>
            </a:r>
            <a:r>
              <a:rPr lang="pl-PL" sz="1800" dirty="0" smtClean="0">
                <a:latin typeface="Franklin Gothic Book" panose="020B0503020102020204" pitchFamily="34" charset="0"/>
              </a:rPr>
              <a:t>(</a:t>
            </a:r>
            <a:r>
              <a:rPr lang="pl-PL" sz="1800" dirty="0">
                <a:latin typeface="Franklin Gothic Book" panose="020B0503020102020204" pitchFamily="34" charset="0"/>
              </a:rPr>
              <a:t>pozostawia) w odpowiedniej części protokołu głosowania, a w miejscu przeznaczonym na wpisanie liczby głosów wpisuje się „XXXXX”.</a:t>
            </a:r>
          </a:p>
          <a:p>
            <a:pPr>
              <a:defRPr/>
            </a:pPr>
            <a:endParaRPr lang="pl-PL" sz="1800" b="1" dirty="0" smtClean="0">
              <a:solidFill>
                <a:srgbClr val="0070C0"/>
              </a:solidFill>
              <a:latin typeface="Franklin Gothic Book" panose="020B0503020102020204" pitchFamily="34" charset="0"/>
            </a:endParaRPr>
          </a:p>
          <a:p>
            <a:pPr>
              <a:defRPr/>
            </a:pPr>
            <a:endParaRPr lang="pl-PL" sz="1800" b="1" dirty="0" smtClean="0">
              <a:solidFill>
                <a:srgbClr val="0070C0"/>
              </a:solidFill>
              <a:latin typeface="Franklin Gothic Book" panose="020B0503020102020204" pitchFamily="34" charset="0"/>
            </a:endParaRPr>
          </a:p>
          <a:p>
            <a:pPr>
              <a:defRPr/>
            </a:pPr>
            <a:r>
              <a:rPr lang="pl-PL" sz="1800" dirty="0">
                <a:latin typeface="Franklin Gothic Book" panose="020B0503020102020204" pitchFamily="34" charset="0"/>
              </a:rPr>
              <a:t/>
            </a:r>
            <a:br>
              <a:rPr lang="pl-PL" sz="1800" dirty="0">
                <a:latin typeface="Franklin Gothic Book" panose="020B0503020102020204" pitchFamily="34" charset="0"/>
              </a:rPr>
            </a:br>
            <a:r>
              <a:rPr lang="pl-PL" sz="1800" dirty="0">
                <a:latin typeface="Franklin Gothic Book" panose="020B0503020102020204" pitchFamily="34" charset="0"/>
              </a:rPr>
              <a:t> </a:t>
            </a:r>
            <a:endParaRPr lang="pl-PL" sz="1800" b="1" dirty="0">
              <a:latin typeface="Franklin Gothic Book" panose="020B0503020102020204" pitchFamily="34" charset="0"/>
            </a:endParaRPr>
          </a:p>
          <a:p>
            <a:pPr>
              <a:defRPr/>
            </a:pPr>
            <a:endParaRPr lang="pl-PL" sz="1600" b="1" dirty="0">
              <a:latin typeface="+mn-lt"/>
            </a:endParaRPr>
          </a:p>
          <a:p>
            <a:pPr algn="just">
              <a:defRPr/>
            </a:pPr>
            <a:endParaRPr lang="pl-PL" sz="1200" b="1" dirty="0">
              <a:latin typeface="+mn-lt"/>
            </a:endParaRPr>
          </a:p>
        </p:txBody>
      </p:sp>
      <p:sp>
        <p:nvSpPr>
          <p:cNvPr id="53251" name="Prostokąt 5"/>
          <p:cNvSpPr>
            <a:spLocks noChangeArrowheads="1"/>
          </p:cNvSpPr>
          <p:nvPr/>
        </p:nvSpPr>
        <p:spPr bwMode="auto">
          <a:xfrm>
            <a:off x="-1097907" y="633413"/>
            <a:ext cx="810101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 dirty="0">
                <a:solidFill>
                  <a:schemeClr val="bg1"/>
                </a:solidFill>
              </a:rPr>
              <a:t>Ustalenie wyników głosowania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 dirty="0">
                <a:solidFill>
                  <a:schemeClr val="bg1"/>
                </a:solidFill>
              </a:rPr>
              <a:t>(zasady ważności głosu)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9231" y="145644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1AD84A18-9CD5-4651-9EFB-5D7BAC229282}" type="slidenum">
              <a:rPr lang="pl-PL" smtClean="0"/>
              <a:t>18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0702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13211" y="1835708"/>
            <a:ext cx="8921852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pl-PL" sz="2000" b="1" u="sng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Krok </a:t>
            </a:r>
            <a:r>
              <a:rPr lang="pl-PL" sz="2000" b="1" u="sng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16.cd.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pl-PL" dirty="0" smtClean="0"/>
              <a:t>14</a:t>
            </a:r>
            <a:r>
              <a:rPr lang="pl-PL" sz="1200" dirty="0" smtClean="0"/>
              <a:t>. </a:t>
            </a:r>
            <a:r>
              <a:rPr lang="pl-PL" sz="1200" b="1" u="sng" dirty="0" smtClean="0"/>
              <a:t>Poszczególni </a:t>
            </a:r>
            <a:r>
              <a:rPr lang="pl-PL" sz="1200" b="1" u="sng" dirty="0"/>
              <a:t>kandydaci na Prezydenta Rzeczypospolitej Polskiej otrzymali następujące liczby głosów ważnych</a:t>
            </a:r>
            <a:r>
              <a:rPr lang="pl-PL" sz="1200" b="1" u="sng" dirty="0" smtClean="0"/>
              <a:t>:</a:t>
            </a:r>
            <a:endParaRPr lang="pl-PL" b="1" u="sng" dirty="0" smtClean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sz="1200" b="1" u="sng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sz="1200" b="1" u="sng" dirty="0" smtClean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sz="1200" b="1" u="sng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sz="1200" b="1" u="sng" dirty="0" smtClean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sz="1200" b="1" u="sng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sz="1200" b="1" u="sng" dirty="0" smtClean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sz="1200" b="1" u="sng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sz="1200" b="1" u="sng" dirty="0" smtClean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sz="1200" b="1" u="sng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sz="1200" b="1" u="sng" dirty="0" smtClean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sz="1200" b="1" u="sng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sz="1200" b="1" u="sng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sz="2000" b="1" u="sng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endParaRPr lang="pl-PL" sz="1800" b="1" dirty="0" smtClean="0">
              <a:solidFill>
                <a:srgbClr val="0070C0"/>
              </a:solidFill>
              <a:latin typeface="Franklin Gothic Book" panose="020B0503020102020204" pitchFamily="34" charset="0"/>
            </a:endParaRPr>
          </a:p>
          <a:p>
            <a:pPr>
              <a:defRPr/>
            </a:pPr>
            <a:endParaRPr lang="pl-PL" sz="1800" b="1" dirty="0" smtClean="0">
              <a:solidFill>
                <a:srgbClr val="0070C0"/>
              </a:solidFill>
              <a:latin typeface="Franklin Gothic Book" panose="020B0503020102020204" pitchFamily="34" charset="0"/>
            </a:endParaRPr>
          </a:p>
          <a:p>
            <a:pPr>
              <a:defRPr/>
            </a:pPr>
            <a:r>
              <a:rPr lang="pl-PL" sz="1800" dirty="0">
                <a:latin typeface="Franklin Gothic Book" panose="020B0503020102020204" pitchFamily="34" charset="0"/>
              </a:rPr>
              <a:t/>
            </a:r>
            <a:br>
              <a:rPr lang="pl-PL" sz="1800" dirty="0">
                <a:latin typeface="Franklin Gothic Book" panose="020B0503020102020204" pitchFamily="34" charset="0"/>
              </a:rPr>
            </a:br>
            <a:r>
              <a:rPr lang="pl-PL" sz="1800" dirty="0">
                <a:latin typeface="Franklin Gothic Book" panose="020B0503020102020204" pitchFamily="34" charset="0"/>
              </a:rPr>
              <a:t> </a:t>
            </a:r>
            <a:endParaRPr lang="pl-PL" sz="1800" b="1" dirty="0">
              <a:latin typeface="Franklin Gothic Book" panose="020B0503020102020204" pitchFamily="34" charset="0"/>
            </a:endParaRPr>
          </a:p>
          <a:p>
            <a:pPr>
              <a:defRPr/>
            </a:pPr>
            <a:r>
              <a:rPr lang="pl-PL" sz="1600" b="1" dirty="0">
                <a:latin typeface="Calibri" panose="020F0502020204030204" pitchFamily="34" charset="0"/>
                <a:cs typeface="Calibri" panose="020F0502020204030204" pitchFamily="34" charset="0"/>
              </a:rPr>
              <a:t>Uwaga!	Suma głosów oddanych na wszystkich kandydatów (rubryka „Razem”) </a:t>
            </a:r>
            <a:r>
              <a:rPr lang="pl-PL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musi być równa </a:t>
            </a:r>
            <a:r>
              <a:rPr lang="pl-PL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	liczbie </a:t>
            </a:r>
            <a:r>
              <a:rPr lang="pl-PL" sz="1600" b="1" dirty="0">
                <a:latin typeface="Calibri" panose="020F0502020204030204" pitchFamily="34" charset="0"/>
                <a:cs typeface="Calibri" panose="020F0502020204030204" pitchFamily="34" charset="0"/>
              </a:rPr>
              <a:t>z pkt 13.</a:t>
            </a:r>
          </a:p>
          <a:p>
            <a:pPr algn="just">
              <a:defRPr/>
            </a:pPr>
            <a:endParaRPr lang="pl-PL" sz="1200" b="1" dirty="0">
              <a:latin typeface="+mn-lt"/>
            </a:endParaRPr>
          </a:p>
        </p:txBody>
      </p:sp>
      <p:sp>
        <p:nvSpPr>
          <p:cNvPr id="53251" name="Prostokąt 5"/>
          <p:cNvSpPr>
            <a:spLocks noChangeArrowheads="1"/>
          </p:cNvSpPr>
          <p:nvPr/>
        </p:nvSpPr>
        <p:spPr bwMode="auto">
          <a:xfrm>
            <a:off x="-1036947" y="645706"/>
            <a:ext cx="810101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 dirty="0">
                <a:solidFill>
                  <a:schemeClr val="bg1"/>
                </a:solidFill>
              </a:rPr>
              <a:t>Ustalenie wyników głosowania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 dirty="0">
                <a:solidFill>
                  <a:schemeClr val="bg1"/>
                </a:solidFill>
              </a:rPr>
              <a:t>(zasady ważności głosu)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9231" y="145644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1AD84A18-9CD5-4651-9EFB-5D7BAC229282}" type="slidenum">
              <a:rPr lang="pl-PL" smtClean="0"/>
              <a:t>19</a:t>
            </a:fld>
            <a:endParaRPr lang="pl-PL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1102287"/>
              </p:ext>
            </p:extLst>
          </p:nvPr>
        </p:nvGraphicFramePr>
        <p:xfrm>
          <a:off x="195863" y="2529785"/>
          <a:ext cx="8747839" cy="341419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5480">
                  <a:extLst>
                    <a:ext uri="{9D8B030D-6E8A-4147-A177-3AD203B41FA5}">
                      <a16:colId xmlns:a16="http://schemas.microsoft.com/office/drawing/2014/main" xmlns="" val="143217975"/>
                    </a:ext>
                  </a:extLst>
                </a:gridCol>
                <a:gridCol w="6008959">
                  <a:extLst>
                    <a:ext uri="{9D8B030D-6E8A-4147-A177-3AD203B41FA5}">
                      <a16:colId xmlns:a16="http://schemas.microsoft.com/office/drawing/2014/main" xmlns="" val="2911200900"/>
                    </a:ext>
                  </a:extLst>
                </a:gridCol>
                <a:gridCol w="464680">
                  <a:extLst>
                    <a:ext uri="{9D8B030D-6E8A-4147-A177-3AD203B41FA5}">
                      <a16:colId xmlns:a16="http://schemas.microsoft.com/office/drawing/2014/main" xmlns="" val="1034456272"/>
                    </a:ext>
                  </a:extLst>
                </a:gridCol>
                <a:gridCol w="464680">
                  <a:extLst>
                    <a:ext uri="{9D8B030D-6E8A-4147-A177-3AD203B41FA5}">
                      <a16:colId xmlns:a16="http://schemas.microsoft.com/office/drawing/2014/main" xmlns="" val="2452658642"/>
                    </a:ext>
                  </a:extLst>
                </a:gridCol>
                <a:gridCol w="464680">
                  <a:extLst>
                    <a:ext uri="{9D8B030D-6E8A-4147-A177-3AD203B41FA5}">
                      <a16:colId xmlns:a16="http://schemas.microsoft.com/office/drawing/2014/main" xmlns="" val="3627856857"/>
                    </a:ext>
                  </a:extLst>
                </a:gridCol>
                <a:gridCol w="464680">
                  <a:extLst>
                    <a:ext uri="{9D8B030D-6E8A-4147-A177-3AD203B41FA5}">
                      <a16:colId xmlns:a16="http://schemas.microsoft.com/office/drawing/2014/main" xmlns="" val="560387435"/>
                    </a:ext>
                  </a:extLst>
                </a:gridCol>
                <a:gridCol w="464680">
                  <a:extLst>
                    <a:ext uri="{9D8B030D-6E8A-4147-A177-3AD203B41FA5}">
                      <a16:colId xmlns:a16="http://schemas.microsoft.com/office/drawing/2014/main" xmlns="" val="2336157774"/>
                    </a:ext>
                  </a:extLst>
                </a:gridCol>
              </a:tblGrid>
              <a:tr h="21590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1.</a:t>
                      </a:r>
                      <a:endParaRPr lang="pl-PL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 dirty="0">
                          <a:effectLst/>
                        </a:rPr>
                        <a:t>.......................................................................................................................................................</a:t>
                      </a:r>
                      <a:endParaRPr lang="pl-PL" sz="1000" dirty="0">
                        <a:effectLst/>
                      </a:endParaRPr>
                    </a:p>
                    <a:p>
                      <a:pPr marR="54038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600" dirty="0">
                          <a:effectLst/>
                        </a:rPr>
                        <a:t>(nazwisko i imię — imiona)</a:t>
                      </a:r>
                      <a:endParaRPr lang="pl-PL" sz="10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 dirty="0">
                          <a:effectLst/>
                        </a:rPr>
                        <a:t> </a:t>
                      </a:r>
                      <a:endParaRPr lang="pl-PL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 </a:t>
                      </a:r>
                      <a:endParaRPr lang="pl-PL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 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effectLst/>
                        </a:rPr>
                        <a:t> </a:t>
                      </a:r>
                      <a:endParaRPr lang="pl-PL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2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effectLst/>
                        </a:rPr>
                        <a:t>5</a:t>
                      </a:r>
                      <a:endParaRPr lang="pl-PL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51377907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2.</a:t>
                      </a:r>
                      <a:endParaRPr lang="pl-PL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 </a:t>
                      </a:r>
                      <a:endParaRPr lang="pl-PL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 </a:t>
                      </a:r>
                      <a:endParaRPr lang="pl-PL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 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 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 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7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61964656"/>
                  </a:ext>
                </a:extLst>
              </a:tr>
              <a:tr h="35908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3.</a:t>
                      </a:r>
                      <a:endParaRPr lang="pl-PL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 </a:t>
                      </a:r>
                      <a:endParaRPr lang="pl-PL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 </a:t>
                      </a:r>
                      <a:endParaRPr lang="pl-PL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 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 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 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0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68282831"/>
                  </a:ext>
                </a:extLst>
              </a:tr>
              <a:tr h="302608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4.</a:t>
                      </a:r>
                      <a:endParaRPr lang="pl-PL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  <a:endParaRPr lang="pl-PL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 </a:t>
                      </a:r>
                      <a:endParaRPr lang="pl-PL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 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2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effectLst/>
                        </a:rPr>
                        <a:t>8</a:t>
                      </a:r>
                      <a:endParaRPr lang="pl-PL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1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36185862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5.</a:t>
                      </a:r>
                      <a:endParaRPr lang="pl-PL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  <a:endParaRPr lang="pl-PL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 </a:t>
                      </a:r>
                      <a:endParaRPr lang="pl-PL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effectLst/>
                        </a:rPr>
                        <a:t> </a:t>
                      </a:r>
                      <a:endParaRPr lang="pl-PL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 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effectLst/>
                        </a:rPr>
                        <a:t>3</a:t>
                      </a:r>
                      <a:endParaRPr lang="pl-PL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3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07383433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6.</a:t>
                      </a:r>
                      <a:endParaRPr lang="pl-PL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  <a:endParaRPr lang="pl-PL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 </a:t>
                      </a:r>
                      <a:endParaRPr lang="pl-PL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effectLst/>
                        </a:rPr>
                        <a:t> </a:t>
                      </a:r>
                      <a:endParaRPr lang="pl-PL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 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effectLst/>
                        </a:rPr>
                        <a:t> </a:t>
                      </a:r>
                      <a:endParaRPr lang="pl-PL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0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71173393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7.</a:t>
                      </a:r>
                      <a:endParaRPr lang="pl-PL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  <a:endParaRPr lang="pl-PL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 </a:t>
                      </a:r>
                      <a:endParaRPr lang="pl-PL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effectLst/>
                        </a:rPr>
                        <a:t> </a:t>
                      </a:r>
                      <a:endParaRPr lang="pl-PL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3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effectLst/>
                        </a:rPr>
                        <a:t>5</a:t>
                      </a:r>
                      <a:endParaRPr lang="pl-PL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0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51441701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8.</a:t>
                      </a:r>
                      <a:endParaRPr lang="pl-PL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  <a:endParaRPr lang="pl-PL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 </a:t>
                      </a:r>
                      <a:endParaRPr lang="pl-PL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effectLst/>
                        </a:rPr>
                        <a:t> </a:t>
                      </a:r>
                      <a:endParaRPr lang="pl-PL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3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effectLst/>
                        </a:rPr>
                        <a:t>2</a:t>
                      </a:r>
                      <a:endParaRPr lang="pl-PL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9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65993824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.....</a:t>
                      </a:r>
                      <a:endParaRPr lang="pl-PL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  <a:endParaRPr lang="pl-PL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 </a:t>
                      </a:r>
                      <a:endParaRPr lang="pl-PL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effectLst/>
                        </a:rPr>
                        <a:t> </a:t>
                      </a:r>
                      <a:endParaRPr lang="pl-PL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 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 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0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92391999"/>
                  </a:ext>
                </a:extLst>
              </a:tr>
              <a:tr h="215900"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Razem</a:t>
                      </a:r>
                      <a:endParaRPr lang="pl-PL" sz="11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  <a:endParaRPr lang="pl-PL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1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0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2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5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311417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0195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14" name="Grupa 26"/>
          <p:cNvGrpSpPr>
            <a:grpSpLocks/>
          </p:cNvGrpSpPr>
          <p:nvPr/>
        </p:nvGrpSpPr>
        <p:grpSpPr bwMode="auto">
          <a:xfrm>
            <a:off x="280988" y="2708275"/>
            <a:ext cx="5053012" cy="3784600"/>
            <a:chOff x="281746" y="2708920"/>
            <a:chExt cx="5052594" cy="3784569"/>
          </a:xfrm>
        </p:grpSpPr>
        <p:pic>
          <p:nvPicPr>
            <p:cNvPr id="38923" name="Obraz 20" descr="OKW - porządek na stole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746" y="2708920"/>
              <a:ext cx="5052594" cy="37845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" name="Prostokąt 23"/>
            <p:cNvSpPr/>
            <p:nvPr/>
          </p:nvSpPr>
          <p:spPr>
            <a:xfrm>
              <a:off x="2583431" y="4885365"/>
              <a:ext cx="169848" cy="36512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l-PL" dirty="0"/>
            </a:p>
          </p:txBody>
        </p:sp>
        <p:sp>
          <p:nvSpPr>
            <p:cNvPr id="25" name="Prostokąt 24"/>
            <p:cNvSpPr/>
            <p:nvPr/>
          </p:nvSpPr>
          <p:spPr>
            <a:xfrm>
              <a:off x="2799313" y="4885365"/>
              <a:ext cx="169848" cy="365122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l-PL" dirty="0"/>
            </a:p>
          </p:txBody>
        </p:sp>
        <p:sp>
          <p:nvSpPr>
            <p:cNvPr id="26" name="Owal 25"/>
            <p:cNvSpPr/>
            <p:nvPr/>
          </p:nvSpPr>
          <p:spPr>
            <a:xfrm>
              <a:off x="1188133" y="4399594"/>
              <a:ext cx="503196" cy="39687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l-PL" dirty="0"/>
            </a:p>
          </p:txBody>
        </p:sp>
      </p:grpSp>
      <p:sp>
        <p:nvSpPr>
          <p:cNvPr id="38915" name="Prostokąt 4"/>
          <p:cNvSpPr>
            <a:spLocks noChangeArrowheads="1"/>
          </p:cNvSpPr>
          <p:nvPr/>
        </p:nvSpPr>
        <p:spPr bwMode="auto">
          <a:xfrm>
            <a:off x="238125" y="2078832"/>
            <a:ext cx="8785225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defRPr/>
            </a:pPr>
            <a:r>
              <a:rPr lang="pl-PL" altLang="pl-PL" sz="2000" b="1" dirty="0" smtClean="0">
                <a:cs typeface="Calibri" panose="020F0502020204030204" pitchFamily="34" charset="0"/>
              </a:rPr>
              <a:t>czynności związane z ustaleniem wyników głosowania w obwodzie </a:t>
            </a:r>
          </a:p>
          <a:p>
            <a:pPr marL="361950" indent="-3619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pl-PL" altLang="pl-PL" sz="2000" b="1" dirty="0" smtClean="0">
                <a:cs typeface="Calibri" panose="020F0502020204030204" pitchFamily="34" charset="0"/>
              </a:rPr>
              <a:t>      i sporządzeniem protokołu głosowania w obwodzie komisja  wykonuje wspólnie, tzn. </a:t>
            </a:r>
            <a:r>
              <a:rPr lang="pl-PL" altLang="pl-PL" sz="2000" b="1" u="sng" dirty="0" smtClean="0">
                <a:solidFill>
                  <a:srgbClr val="0070C0"/>
                </a:solidFill>
                <a:cs typeface="Calibri" panose="020F0502020204030204" pitchFamily="34" charset="0"/>
              </a:rPr>
              <a:t>wszyscy obecni członkowie</a:t>
            </a:r>
            <a:r>
              <a:rPr lang="pl-PL" altLang="pl-PL" sz="2000" b="1" dirty="0" smtClean="0">
                <a:cs typeface="Calibri" panose="020F0502020204030204" pitchFamily="34" charset="0"/>
              </a:rPr>
              <a:t>. </a:t>
            </a:r>
          </a:p>
          <a:p>
            <a:pPr>
              <a:lnSpc>
                <a:spcPct val="100000"/>
              </a:lnSpc>
              <a:spcBef>
                <a:spcPct val="0"/>
              </a:spcBef>
              <a:defRPr/>
            </a:pPr>
            <a:endParaRPr lang="pl-PL" altLang="pl-PL" sz="2000" b="1" dirty="0" smtClean="0"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defRPr/>
            </a:pPr>
            <a:r>
              <a:rPr lang="pl-PL" altLang="pl-PL" sz="2000" b="1" dirty="0" smtClean="0">
                <a:solidFill>
                  <a:srgbClr val="FF0000"/>
                </a:solidFill>
                <a:cs typeface="Calibri" panose="020F0502020204030204" pitchFamily="34" charset="0"/>
              </a:rPr>
              <a:t>nie dopuszcza się tworzenia grup roboczych, które wykonywałyby oddzielnie czynności po zakończeniu głosowania. </a:t>
            </a:r>
          </a:p>
        </p:txBody>
      </p:sp>
      <p:pic>
        <p:nvPicPr>
          <p:cNvPr id="38916" name="Obraz 1" descr="File:&lt;strong&gt;Family&lt;/strong&gt; eating clip art.svg - Wikimedia Common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4497388"/>
            <a:ext cx="1462087" cy="1471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Obraz 1" descr="File:&lt;strong&gt;Family&lt;/strong&gt; eating clip art.svg - Wikimedia Common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4365625"/>
            <a:ext cx="1462088" cy="1471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Łącznik prosty 10"/>
          <p:cNvCxnSpPr/>
          <p:nvPr/>
        </p:nvCxnSpPr>
        <p:spPr>
          <a:xfrm>
            <a:off x="4630738" y="4398963"/>
            <a:ext cx="1990725" cy="14573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/>
          <p:cNvCxnSpPr/>
          <p:nvPr/>
        </p:nvCxnSpPr>
        <p:spPr>
          <a:xfrm flipH="1">
            <a:off x="5003800" y="4365625"/>
            <a:ext cx="1390650" cy="151606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Łącznik prosty 15"/>
          <p:cNvCxnSpPr/>
          <p:nvPr/>
        </p:nvCxnSpPr>
        <p:spPr>
          <a:xfrm>
            <a:off x="6718300" y="4383088"/>
            <a:ext cx="1992313" cy="145573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y 16"/>
          <p:cNvCxnSpPr/>
          <p:nvPr/>
        </p:nvCxnSpPr>
        <p:spPr>
          <a:xfrm flipH="1">
            <a:off x="7092950" y="4348163"/>
            <a:ext cx="1389063" cy="151606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922" name="Prostokąt 18"/>
          <p:cNvSpPr>
            <a:spLocks noChangeArrowheads="1"/>
          </p:cNvSpPr>
          <p:nvPr/>
        </p:nvSpPr>
        <p:spPr bwMode="auto">
          <a:xfrm>
            <a:off x="1098593" y="733822"/>
            <a:ext cx="7524750" cy="11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200" b="1" dirty="0">
                <a:solidFill>
                  <a:srgbClr val="C00000"/>
                </a:solidFill>
                <a:cs typeface="Calibri" panose="020F0502020204030204" pitchFamily="34" charset="0"/>
              </a:rPr>
              <a:t>USTALENIE WYNIKÓW GŁOSOWANIA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200" b="1" dirty="0">
                <a:solidFill>
                  <a:srgbClr val="C00000"/>
                </a:solidFill>
                <a:cs typeface="Calibri" panose="020F0502020204030204" pitchFamily="34" charset="0"/>
              </a:rPr>
              <a:t>I SPORZĄDZENIE PROTOKOŁU GŁOSOWANIA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200" b="1" dirty="0">
                <a:solidFill>
                  <a:srgbClr val="C00000"/>
                </a:solidFill>
                <a:cs typeface="Calibri" panose="020F0502020204030204" pitchFamily="34" charset="0"/>
              </a:rPr>
              <a:t>W OBWODZIE. </a:t>
            </a:r>
          </a:p>
        </p:txBody>
      </p:sp>
      <p:pic>
        <p:nvPicPr>
          <p:cNvPr id="18" name="Obraz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9231" y="145644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4081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/>
          <p:cNvSpPr/>
          <p:nvPr/>
        </p:nvSpPr>
        <p:spPr>
          <a:xfrm>
            <a:off x="2128701" y="4027714"/>
            <a:ext cx="358140" cy="33528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4294967295"/>
          </p:nvPr>
        </p:nvSpPr>
        <p:spPr>
          <a:xfrm>
            <a:off x="219455" y="152464"/>
            <a:ext cx="8785637" cy="6626225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pl-PL" sz="1600" b="1" cap="all" dirty="0" smtClean="0">
                <a:latin typeface="Calibri" panose="020F0502020204030204" pitchFamily="34" charset="0"/>
                <a:cs typeface="Calibri" panose="020F0502020204030204" pitchFamily="34" charset="0"/>
              </a:rPr>
              <a:t>			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pl-PL" sz="1600" b="1" cap="all" dirty="0">
                <a:latin typeface="Calibri" panose="020F0502020204030204" pitchFamily="34" charset="0"/>
                <a:cs typeface="Calibri" panose="020F0502020204030204" pitchFamily="34" charset="0"/>
              </a:rPr>
              <a:t>IV.	UWAGI I ADNOTACJE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pl-PL" sz="1500" dirty="0" smtClean="0">
                <a:latin typeface="Calibri" panose="020F0502020204030204" pitchFamily="34" charset="0"/>
                <a:cs typeface="Calibri" panose="020F0502020204030204" pitchFamily="34" charset="0"/>
              </a:rPr>
              <a:t>15.**)Uwagi o przypuszczalnej przyczynie różnicy pomiędzy sumą liczb z pkt 3 i 4 a liczbą z pkt 1; jeżeli różnica nie występuje, wpisać „brak uwag”:	</a:t>
            </a:r>
            <a:r>
              <a:rPr lang="pl-PL" sz="15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5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brak uwag</a:t>
            </a:r>
            <a:endParaRPr lang="pl-PL" sz="1500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pl-PL" sz="1500" dirty="0" smtClean="0">
                <a:latin typeface="Calibri" panose="020F0502020204030204" pitchFamily="34" charset="0"/>
                <a:cs typeface="Calibri" panose="020F0502020204030204" pitchFamily="34" charset="0"/>
              </a:rPr>
              <a:t>16.**) Uwagi o przypuszczalnej przyczynie różnicy pomiędzy liczbą z pkt 9 pomniejszoną o liczbę z pkt 9a a liczbą z pkt 4, a także o przypuszczalnej przyczynie różnicy pomiędzy liczbą z pkt 9a a liczbą z pkt 8e; jeżeli różnice nie występują, wpisać „brak uwag”: </a:t>
            </a:r>
            <a:r>
              <a:rPr lang="pl-PL" sz="15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brak uwag </a:t>
            </a:r>
            <a:r>
              <a:rPr lang="pl-PL" sz="1500" dirty="0" smtClean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pl-PL" sz="1500" dirty="0" smtClean="0">
                <a:latin typeface="Calibri" panose="020F0502020204030204" pitchFamily="34" charset="0"/>
                <a:cs typeface="Calibri" panose="020F0502020204030204" pitchFamily="34" charset="0"/>
              </a:rPr>
              <a:t>17.**)Uwagi o przypuszczalnej przyczynie wystąpienia kart nieważnych (pkt 10); jeżeli liczba w pkt 10 wynosi 0, wpisać „brak kart nieważnych”:	</a:t>
            </a:r>
            <a:r>
              <a:rPr lang="pl-PL" sz="15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brak kart nieważnych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pl-PL" sz="1500" dirty="0" smtClean="0">
                <a:latin typeface="Calibri" panose="020F0502020204030204" pitchFamily="34" charset="0"/>
                <a:cs typeface="Calibri" panose="020F0502020204030204" pitchFamily="34" charset="0"/>
              </a:rPr>
              <a:t>18.**)W </a:t>
            </a:r>
            <a:r>
              <a:rPr lang="pl-PL" sz="15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trakcie głosowania wydano następujące zarządzenia; jeżeli nie wydano, wpisać „brak zarządzeń”:  brak zarządzeń</a:t>
            </a:r>
            <a:r>
              <a:rPr lang="pl-PL" sz="1500" dirty="0" smtClean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pl-PL" sz="1500" dirty="0" smtClean="0">
                <a:latin typeface="Calibri" panose="020F0502020204030204" pitchFamily="34" charset="0"/>
                <a:cs typeface="Calibri" panose="020F0502020204030204" pitchFamily="34" charset="0"/>
              </a:rPr>
              <a:t>19.**)Adnotacja o obecności mężów zaufania w obwodzie - wpisać liczbę mężów zaufania; jeżeli nie było mężów zaufania wpisać „0”: 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pl-PL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20.**)Adnotacja o wniesieniu uwag przez mężów zaufania z wymienieniem konkretnych zarzutów wraz ze stanowiskiem obwodowej komisji wyborczej wobec zarzutów; jeżeli nie ma, wpisać „brak zarzutów” </a:t>
            </a:r>
            <a:r>
              <a:rPr lang="pl-PL" sz="14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brak zarzutów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pl-PL" sz="1500" dirty="0" smtClean="0">
                <a:latin typeface="Calibri" panose="020F0502020204030204" pitchFamily="34" charset="0"/>
                <a:cs typeface="Calibri" panose="020F0502020204030204" pitchFamily="34" charset="0"/>
              </a:rPr>
              <a:t>21.**)Adnotacja o wniesieniu uwag przez członków obwodowej komisji wyborczej z wymienieniem konkretnych zarzutów wraz ze stanowiskiem obwodowej komisji wyborczej wobec zarzutów; jeżeli nie ma, wpisać „brak zarzutów”: </a:t>
            </a:r>
            <a:r>
              <a:rPr lang="pl-PL" sz="15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brak zarzutów	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pl-PL" sz="1500" dirty="0" smtClean="0">
                <a:latin typeface="Calibri" panose="020F0502020204030204" pitchFamily="34" charset="0"/>
                <a:cs typeface="Calibri" panose="020F0502020204030204" pitchFamily="34" charset="0"/>
              </a:rPr>
              <a:t>22.**)  Inne uwagi; jeżeli nie ma, wpisać „brak uwag”:  </a:t>
            </a:r>
            <a:r>
              <a:rPr lang="pl-PL" sz="15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brak uwag</a:t>
            </a:r>
            <a:endParaRPr lang="pl-PL" sz="1500" b="1" cap="all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sz="1600" b="1" cap="al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Obraz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9231" y="145644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3071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219455" y="2543174"/>
            <a:ext cx="8680705" cy="218732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4294967295"/>
          </p:nvPr>
        </p:nvSpPr>
        <p:spPr>
          <a:xfrm>
            <a:off x="414528" y="755904"/>
            <a:ext cx="8314943" cy="4913313"/>
          </a:xfrm>
        </p:spPr>
        <p:txBody>
          <a:bodyPr/>
          <a:lstStyle/>
          <a:p>
            <a:pPr algn="just" fontAlgn="ctr">
              <a:defRPr/>
            </a:pPr>
            <a:r>
              <a:rPr lang="pl-PL" sz="18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komisja </a:t>
            </a:r>
            <a:r>
              <a:rPr lang="pl-PL" sz="1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 obowiązek ustosunkować się do zarzutów wniesionych przez mężów </a:t>
            </a:r>
            <a:r>
              <a:rPr lang="pl-PL" sz="18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zaufania </a:t>
            </a:r>
            <a:r>
              <a:rPr lang="pl-PL" sz="1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lub członków komisji, załączając do protokołu wyjaśnienia.</a:t>
            </a:r>
          </a:p>
          <a:p>
            <a:pPr algn="just" fontAlgn="ctr">
              <a:defRPr/>
            </a:pPr>
            <a:endParaRPr lang="pl-PL" sz="1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fontAlgn="ctr">
              <a:lnSpc>
                <a:spcPct val="150000"/>
              </a:lnSpc>
              <a:defRPr/>
            </a:pPr>
            <a:r>
              <a:rPr lang="pl-PL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zamieszczając </a:t>
            </a:r>
            <a:r>
              <a:rPr lang="pl-PL" sz="1800" dirty="0">
                <a:latin typeface="Calibri" panose="020F0502020204030204" pitchFamily="34" charset="0"/>
                <a:cs typeface="Calibri" panose="020F0502020204030204" pitchFamily="34" charset="0"/>
              </a:rPr>
              <a:t>uwagi mężów zaufania lub członków komisji w protokole głosowania należy bezwzględnie pamiętać o przestrzeganiu przepisów z zakresu ochrony danych osobowych. Jeżeli w treści uwag zostaną zamieszczone </a:t>
            </a:r>
            <a:r>
              <a:rPr lang="pl-PL" sz="18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DANE OSOBOWE</a:t>
            </a:r>
            <a:r>
              <a:rPr lang="pl-PL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l-PL" sz="1800" b="1" u="sng" dirty="0">
                <a:latin typeface="Calibri" panose="020F0502020204030204" pitchFamily="34" charset="0"/>
                <a:cs typeface="Calibri" panose="020F0502020204030204" pitchFamily="34" charset="0"/>
              </a:rPr>
              <a:t>należy je zanonimizować na kopii protokołu podawanej do publicznej wiadomości. </a:t>
            </a:r>
          </a:p>
          <a:p>
            <a:pPr marL="0" indent="0" algn="just">
              <a:buFont typeface="Arial" panose="020B0604020202020204" pitchFamily="34" charset="0"/>
              <a:buNone/>
              <a:defRPr/>
            </a:pPr>
            <a:endParaRPr lang="pl-PL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Obraz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9231" y="145644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625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451104" y="2309495"/>
            <a:ext cx="9144000" cy="34778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pl-PL" sz="44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Sporządzanie protokołu </a:t>
            </a:r>
            <a:br>
              <a:rPr lang="pl-PL" sz="44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44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z wykorzystaniem systemu informatycznego </a:t>
            </a:r>
            <a:r>
              <a:rPr lang="pl-PL" sz="44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WOW</a:t>
            </a:r>
          </a:p>
          <a:p>
            <a:pPr>
              <a:defRPr/>
            </a:pPr>
            <a:r>
              <a:rPr lang="pl-PL" sz="4400" b="1" u="sng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					Krok 17.</a:t>
            </a:r>
            <a:endParaRPr lang="pl-PL" sz="4400" b="1" u="sng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endParaRPr lang="pl-PL" sz="4400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3186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4"/>
          <p:cNvSpPr>
            <a:spLocks noChangeArrowheads="1"/>
          </p:cNvSpPr>
          <p:nvPr/>
        </p:nvSpPr>
        <p:spPr bwMode="auto">
          <a:xfrm>
            <a:off x="468313" y="9080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l-PL" altLang="pl-PL" sz="3600" u="sng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5539" name="Rectangle 5"/>
          <p:cNvSpPr>
            <a:spLocks noChangeArrowheads="1"/>
          </p:cNvSpPr>
          <p:nvPr/>
        </p:nvSpPr>
        <p:spPr bwMode="auto">
          <a:xfrm rot="10800000">
            <a:off x="612775" y="1866156"/>
            <a:ext cx="7991475" cy="88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lIns="90000" tIns="46800" rIns="90000" bIns="46800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l-PL" altLang="pl-PL" sz="1800" b="1" dirty="0">
                <a:solidFill>
                  <a:srgbClr val="000000"/>
                </a:solidFill>
                <a:cs typeface="Calibri" panose="020F0502020204030204" pitchFamily="34" charset="0"/>
              </a:rPr>
              <a:t>Warunki poprawności arytmetycznej danych liczbowych w protokołach głosowania w obwodach podlegające sprawdzeniu w systemie informatycznym</a:t>
            </a:r>
          </a:p>
        </p:txBody>
      </p:sp>
      <p:sp>
        <p:nvSpPr>
          <p:cNvPr id="65540" name="Rectangle 6"/>
          <p:cNvSpPr>
            <a:spLocks noChangeArrowheads="1"/>
          </p:cNvSpPr>
          <p:nvPr/>
        </p:nvSpPr>
        <p:spPr bwMode="auto">
          <a:xfrm rot="10800000">
            <a:off x="1016000" y="3284538"/>
            <a:ext cx="7132638" cy="152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lIns="90000" tIns="46800" rIns="90000" bIns="46800" anchor="ctr">
            <a:spAutoFit/>
          </a:bodyPr>
          <a:lstStyle>
            <a:lvl1pPr marL="457200" indent="-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26987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26987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2698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2698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2698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698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698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698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698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FontTx/>
              <a:buAutoNum type="arabicPeriod"/>
            </a:pPr>
            <a:r>
              <a:rPr lang="pl-PL" altLang="pl-PL" sz="1800" b="1" dirty="0">
                <a:solidFill>
                  <a:srgbClr val="FF0000"/>
                </a:solidFill>
                <a:cs typeface="Calibri" panose="020F0502020204030204" pitchFamily="34" charset="0"/>
              </a:rPr>
              <a:t>warunki konieczne</a:t>
            </a:r>
            <a:r>
              <a:rPr lang="pl-PL" altLang="pl-PL" sz="1800" b="1" dirty="0">
                <a:solidFill>
                  <a:srgbClr val="000000"/>
                </a:solidFill>
                <a:cs typeface="Calibri" panose="020F0502020204030204" pitchFamily="34" charset="0"/>
              </a:rPr>
              <a:t>,</a:t>
            </a:r>
            <a:r>
              <a:rPr lang="pl-PL" altLang="pl-PL" sz="1800" dirty="0">
                <a:solidFill>
                  <a:srgbClr val="000000"/>
                </a:solidFill>
                <a:cs typeface="Calibri" panose="020F0502020204030204" pitchFamily="34" charset="0"/>
              </a:rPr>
              <a:t> które muszą być spełnione bezwzględnie;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AutoNum type="arabicPeriod"/>
            </a:pPr>
            <a:endParaRPr lang="pl-PL" altLang="pl-PL" sz="1800" dirty="0">
              <a:solidFill>
                <a:srgbClr val="000000"/>
              </a:solidFill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AutoNum type="arabicPeriod"/>
            </a:pPr>
            <a:r>
              <a:rPr lang="pl-PL" altLang="pl-PL" sz="1800" b="1" dirty="0">
                <a:solidFill>
                  <a:srgbClr val="0000FF"/>
                </a:solidFill>
                <a:cs typeface="Calibri" panose="020F0502020204030204" pitchFamily="34" charset="0"/>
              </a:rPr>
              <a:t>warunki dodatkowe</a:t>
            </a:r>
            <a:r>
              <a:rPr lang="pl-PL" altLang="pl-PL" sz="1800" dirty="0">
                <a:solidFill>
                  <a:srgbClr val="000000"/>
                </a:solidFill>
                <a:cs typeface="Calibri" panose="020F0502020204030204" pitchFamily="34" charset="0"/>
              </a:rPr>
              <a:t>, które powinny być spełnione, ale w szczególnych okolicznościach mogą być niezachowane.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800" dirty="0">
                <a:solidFill>
                  <a:srgbClr val="000000"/>
                </a:solidFill>
                <a:cs typeface="Calibri" panose="020F0502020204030204" pitchFamily="34" charset="0"/>
              </a:rPr>
              <a:t>		</a:t>
            </a:r>
            <a:endParaRPr lang="pl-PL" altLang="pl-PL" sz="1800" b="1" dirty="0">
              <a:solidFill>
                <a:srgbClr val="000000"/>
              </a:solidFill>
              <a:cs typeface="Calibri" panose="020F0502020204030204" pitchFamily="34" charset="0"/>
            </a:endParaRPr>
          </a:p>
        </p:txBody>
      </p:sp>
      <p:pic>
        <p:nvPicPr>
          <p:cNvPr id="5" name="Obraz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9231" y="145644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08252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AutoShape 2"/>
          <p:cNvSpPr>
            <a:spLocks noChangeArrowheads="1"/>
          </p:cNvSpPr>
          <p:nvPr/>
        </p:nvSpPr>
        <p:spPr bwMode="auto">
          <a:xfrm>
            <a:off x="962025" y="2033588"/>
            <a:ext cx="1371600" cy="609600"/>
          </a:xfrm>
          <a:prstGeom prst="roundRect">
            <a:avLst>
              <a:gd name="adj" fmla="val 16667"/>
            </a:avLst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400" dirty="0">
                <a:solidFill>
                  <a:srgbClr val="0033CC"/>
                </a:solidFill>
                <a:latin typeface="Times New Roman" panose="02020603050405020304" pitchFamily="18" charset="0"/>
              </a:rPr>
              <a:t>ostrzeżenia</a:t>
            </a:r>
            <a:endParaRPr lang="en-US" altLang="pl-PL" sz="1400" dirty="0">
              <a:solidFill>
                <a:srgbClr val="0033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66563" name="AutoShape 3"/>
          <p:cNvSpPr>
            <a:spLocks noChangeArrowheads="1"/>
          </p:cNvSpPr>
          <p:nvPr/>
        </p:nvSpPr>
        <p:spPr bwMode="auto">
          <a:xfrm>
            <a:off x="965585" y="830806"/>
            <a:ext cx="1371600" cy="609600"/>
          </a:xfrm>
          <a:prstGeom prst="roundRect">
            <a:avLst>
              <a:gd name="adj" fmla="val 16667"/>
            </a:avLst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400" dirty="0">
                <a:solidFill>
                  <a:srgbClr val="0033CC"/>
                </a:solidFill>
                <a:latin typeface="Times New Roman" panose="02020603050405020304" pitchFamily="18" charset="0"/>
              </a:rPr>
              <a:t>wydruk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400" dirty="0">
                <a:solidFill>
                  <a:srgbClr val="0033CC"/>
                </a:solidFill>
                <a:latin typeface="Times New Roman" panose="02020603050405020304" pitchFamily="18" charset="0"/>
              </a:rPr>
              <a:t>raportu ostrzeżeń</a:t>
            </a:r>
            <a:endParaRPr lang="en-US" altLang="pl-PL" sz="1400" dirty="0">
              <a:solidFill>
                <a:srgbClr val="0033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66564" name="AutoShape 4"/>
          <p:cNvSpPr>
            <a:spLocks noChangeArrowheads="1"/>
          </p:cNvSpPr>
          <p:nvPr/>
        </p:nvSpPr>
        <p:spPr bwMode="auto">
          <a:xfrm>
            <a:off x="962025" y="4714875"/>
            <a:ext cx="1371600" cy="609600"/>
          </a:xfrm>
          <a:prstGeom prst="roundRect">
            <a:avLst>
              <a:gd name="adj" fmla="val 16667"/>
            </a:avLst>
          </a:prstGeom>
          <a:solidFill>
            <a:srgbClr val="FFCC99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400" dirty="0">
                <a:solidFill>
                  <a:srgbClr val="C00000"/>
                </a:solidFill>
                <a:latin typeface="Times New Roman" panose="02020603050405020304" pitchFamily="18" charset="0"/>
              </a:rPr>
              <a:t>błędy</a:t>
            </a:r>
            <a:endParaRPr lang="en-US" altLang="pl-PL" sz="1400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6565" name="AutoShape 5"/>
          <p:cNvSpPr>
            <a:spLocks noChangeArrowheads="1"/>
          </p:cNvSpPr>
          <p:nvPr/>
        </p:nvSpPr>
        <p:spPr bwMode="auto">
          <a:xfrm>
            <a:off x="962025" y="5843587"/>
            <a:ext cx="1371600" cy="609600"/>
          </a:xfrm>
          <a:prstGeom prst="roundRect">
            <a:avLst>
              <a:gd name="adj" fmla="val 16667"/>
            </a:avLst>
          </a:prstGeom>
          <a:solidFill>
            <a:srgbClr val="FFCC99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400" dirty="0">
                <a:solidFill>
                  <a:srgbClr val="C00000"/>
                </a:solidFill>
                <a:latin typeface="Times New Roman" panose="02020603050405020304" pitchFamily="18" charset="0"/>
              </a:rPr>
              <a:t>wydruk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400" dirty="0">
                <a:solidFill>
                  <a:srgbClr val="C00000"/>
                </a:solidFill>
                <a:latin typeface="Times New Roman" panose="02020603050405020304" pitchFamily="18" charset="0"/>
              </a:rPr>
              <a:t>raportu błędów</a:t>
            </a:r>
            <a:endParaRPr lang="en-US" altLang="pl-PL" sz="1400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6566" name="AutoShape 6"/>
          <p:cNvSpPr>
            <a:spLocks noChangeArrowheads="1"/>
          </p:cNvSpPr>
          <p:nvPr/>
        </p:nvSpPr>
        <p:spPr bwMode="auto">
          <a:xfrm>
            <a:off x="4211638" y="1557338"/>
            <a:ext cx="1836737" cy="752475"/>
          </a:xfrm>
          <a:prstGeom prst="roundRect">
            <a:avLst>
              <a:gd name="adj" fmla="val 16667"/>
            </a:avLst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400" dirty="0">
                <a:solidFill>
                  <a:srgbClr val="0033CC"/>
                </a:solidFill>
                <a:latin typeface="Times New Roman" panose="02020603050405020304" pitchFamily="18" charset="0"/>
              </a:rPr>
              <a:t>dane prawidłowe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000" dirty="0">
                <a:solidFill>
                  <a:srgbClr val="C00000"/>
                </a:solidFill>
                <a:latin typeface="Times New Roman" panose="02020603050405020304" pitchFamily="18" charset="0"/>
              </a:rPr>
              <a:t>raport ostrzeżeń przesłać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000" dirty="0">
                <a:solidFill>
                  <a:srgbClr val="C00000"/>
                </a:solidFill>
                <a:latin typeface="Times New Roman" panose="02020603050405020304" pitchFamily="18" charset="0"/>
              </a:rPr>
              <a:t>wraz z protokołem do OKW</a:t>
            </a:r>
            <a:endParaRPr lang="en-US" altLang="pl-PL" sz="1000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6567" name="AutoShape 7"/>
          <p:cNvSpPr>
            <a:spLocks noChangeArrowheads="1"/>
          </p:cNvSpPr>
          <p:nvPr/>
        </p:nvSpPr>
        <p:spPr bwMode="auto">
          <a:xfrm>
            <a:off x="3276600" y="3213100"/>
            <a:ext cx="1371600" cy="757238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drukowanie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protokołu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2 egz.</a:t>
            </a:r>
            <a:endParaRPr lang="en-US" altLang="pl-PL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6568" name="AutoShape 8"/>
          <p:cNvSpPr>
            <a:spLocks noChangeArrowheads="1"/>
          </p:cNvSpPr>
          <p:nvPr/>
        </p:nvSpPr>
        <p:spPr bwMode="auto">
          <a:xfrm>
            <a:off x="5151438" y="2868613"/>
            <a:ext cx="1800225" cy="151765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sprawdzenie zgodności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z ustalonymi wynikami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100" dirty="0">
                <a:solidFill>
                  <a:srgbClr val="C00000"/>
                </a:solidFill>
                <a:latin typeface="Times New Roman" panose="02020603050405020304" pitchFamily="18" charset="0"/>
              </a:rPr>
              <a:t>(odczytanie danych z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100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wydrukowanego protokołu </a:t>
            </a:r>
            <a:r>
              <a:rPr lang="pl-PL" altLang="pl-PL" sz="1100" dirty="0">
                <a:solidFill>
                  <a:srgbClr val="C00000"/>
                </a:solidFill>
                <a:latin typeface="Times New Roman" panose="02020603050405020304" pitchFamily="18" charset="0"/>
              </a:rPr>
              <a:t>i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100" dirty="0">
                <a:solidFill>
                  <a:srgbClr val="C00000"/>
                </a:solidFill>
                <a:latin typeface="Times New Roman" panose="02020603050405020304" pitchFamily="18" charset="0"/>
              </a:rPr>
              <a:t>porównanie z </a:t>
            </a:r>
            <a:r>
              <a:rPr lang="pl-PL" altLang="pl-PL" sz="1100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projektem)</a:t>
            </a:r>
            <a:endParaRPr lang="en-US" altLang="pl-PL" sz="1100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6569" name="AutoShape 9"/>
          <p:cNvSpPr>
            <a:spLocks noChangeArrowheads="1"/>
          </p:cNvSpPr>
          <p:nvPr/>
        </p:nvSpPr>
        <p:spPr bwMode="auto">
          <a:xfrm>
            <a:off x="7517811" y="887281"/>
            <a:ext cx="1501775" cy="8382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WOW</a:t>
            </a:r>
            <a:endParaRPr lang="en-US" altLang="pl-PL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6570" name="AutoShape 10"/>
          <p:cNvSpPr>
            <a:spLocks noChangeArrowheads="1"/>
          </p:cNvSpPr>
          <p:nvPr/>
        </p:nvSpPr>
        <p:spPr bwMode="auto">
          <a:xfrm>
            <a:off x="7466013" y="4518025"/>
            <a:ext cx="1512887" cy="10033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l-PL" altLang="pl-PL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zapisanie danych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z protokołu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na dyskietce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pl-PL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6571" name="AutoShape 11"/>
          <p:cNvSpPr>
            <a:spLocks noChangeArrowheads="1"/>
          </p:cNvSpPr>
          <p:nvPr/>
        </p:nvSpPr>
        <p:spPr bwMode="auto">
          <a:xfrm>
            <a:off x="7672388" y="5597525"/>
            <a:ext cx="1143000" cy="6858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pełnomocnik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w gminie</a:t>
            </a:r>
            <a:endParaRPr lang="en-US" altLang="pl-PL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49548" name="Line 12"/>
          <p:cNvSpPr>
            <a:spLocks noChangeShapeType="1"/>
          </p:cNvSpPr>
          <p:nvPr/>
        </p:nvSpPr>
        <p:spPr bwMode="auto">
          <a:xfrm>
            <a:off x="8264525" y="5413375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algn="ctr">
              <a:defRPr/>
            </a:pPr>
            <a:endParaRPr lang="en-US" sz="1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9549" name="Line 13"/>
          <p:cNvSpPr>
            <a:spLocks noChangeShapeType="1"/>
          </p:cNvSpPr>
          <p:nvPr/>
        </p:nvSpPr>
        <p:spPr bwMode="auto">
          <a:xfrm>
            <a:off x="1631315" y="4191000"/>
            <a:ext cx="0" cy="381000"/>
          </a:xfrm>
          <a:prstGeom prst="line">
            <a:avLst/>
          </a:prstGeom>
          <a:noFill/>
          <a:ln w="9525">
            <a:solidFill>
              <a:srgbClr val="FF505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algn="ctr">
              <a:defRPr/>
            </a:pPr>
            <a:endParaRPr lang="en-US" sz="1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9550" name="Line 14"/>
          <p:cNvSpPr>
            <a:spLocks noChangeShapeType="1"/>
          </p:cNvSpPr>
          <p:nvPr/>
        </p:nvSpPr>
        <p:spPr bwMode="auto">
          <a:xfrm>
            <a:off x="1631315" y="538666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algn="ctr">
              <a:defRPr/>
            </a:pPr>
            <a:endParaRPr lang="en-US" sz="1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9551" name="Line 15"/>
          <p:cNvSpPr>
            <a:spLocks noChangeShapeType="1"/>
          </p:cNvSpPr>
          <p:nvPr/>
        </p:nvSpPr>
        <p:spPr bwMode="auto">
          <a:xfrm flipV="1">
            <a:off x="1657531" y="1628775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algn="ctr">
              <a:defRPr/>
            </a:pPr>
            <a:endParaRPr lang="en-US" sz="1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6576" name="AutoShape 16"/>
          <p:cNvSpPr>
            <a:spLocks noChangeArrowheads="1"/>
          </p:cNvSpPr>
          <p:nvPr/>
        </p:nvSpPr>
        <p:spPr bwMode="auto">
          <a:xfrm>
            <a:off x="3492500" y="333375"/>
            <a:ext cx="1371600" cy="457200"/>
          </a:xfrm>
          <a:prstGeom prst="roundRect">
            <a:avLst>
              <a:gd name="adj" fmla="val 16667"/>
            </a:avLst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400" dirty="0">
                <a:solidFill>
                  <a:srgbClr val="0033CC"/>
                </a:solidFill>
                <a:latin typeface="Times New Roman" panose="02020603050405020304" pitchFamily="18" charset="0"/>
              </a:rPr>
              <a:t>analiza</a:t>
            </a:r>
            <a:endParaRPr lang="en-US" altLang="pl-PL" sz="1400" dirty="0">
              <a:solidFill>
                <a:srgbClr val="0033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449553" name="Line 17"/>
          <p:cNvSpPr>
            <a:spLocks noChangeShapeType="1"/>
          </p:cNvSpPr>
          <p:nvPr/>
        </p:nvSpPr>
        <p:spPr bwMode="auto">
          <a:xfrm flipV="1">
            <a:off x="1657441" y="2706688"/>
            <a:ext cx="0" cy="304800"/>
          </a:xfrm>
          <a:prstGeom prst="line">
            <a:avLst/>
          </a:prstGeom>
          <a:noFill/>
          <a:ln w="9525">
            <a:solidFill>
              <a:srgbClr val="3399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algn="ctr">
              <a:defRPr/>
            </a:pPr>
            <a:endParaRPr lang="en-US" sz="1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9554" name="Line 18"/>
          <p:cNvSpPr>
            <a:spLocks noChangeShapeType="1"/>
          </p:cNvSpPr>
          <p:nvPr/>
        </p:nvSpPr>
        <p:spPr bwMode="auto">
          <a:xfrm>
            <a:off x="2894013" y="3636963"/>
            <a:ext cx="266700" cy="79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algn="ctr">
              <a:defRPr/>
            </a:pPr>
            <a:endParaRPr lang="en-US" sz="1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6579" name="AutoShape 19"/>
          <p:cNvSpPr>
            <a:spLocks noChangeArrowheads="1"/>
          </p:cNvSpPr>
          <p:nvPr/>
        </p:nvSpPr>
        <p:spPr bwMode="auto">
          <a:xfrm>
            <a:off x="3276600" y="4724400"/>
            <a:ext cx="1371600" cy="609600"/>
          </a:xfrm>
          <a:prstGeom prst="roundRect">
            <a:avLst>
              <a:gd name="adj" fmla="val 16667"/>
            </a:avLst>
          </a:prstGeom>
          <a:solidFill>
            <a:srgbClr val="FFCC99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400" dirty="0">
                <a:solidFill>
                  <a:srgbClr val="C00000"/>
                </a:solidFill>
                <a:latin typeface="Times New Roman" panose="02020603050405020304" pitchFamily="18" charset="0"/>
              </a:rPr>
              <a:t>poprawa błędów</a:t>
            </a:r>
            <a:endParaRPr lang="en-US" altLang="pl-PL" sz="1400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6580" name="Oval 20"/>
          <p:cNvSpPr>
            <a:spLocks noChangeArrowheads="1"/>
          </p:cNvSpPr>
          <p:nvPr/>
        </p:nvSpPr>
        <p:spPr bwMode="auto">
          <a:xfrm>
            <a:off x="523875" y="3149600"/>
            <a:ext cx="2247900" cy="9906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projekt</a:t>
            </a:r>
            <a:r>
              <a:rPr lang="pl-PL" altLang="pl-PL" sz="1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protokołu</a:t>
            </a:r>
            <a:endParaRPr lang="pl-PL" altLang="pl-PL" sz="14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wprowadzamy dwukrotnie</a:t>
            </a:r>
            <a:endParaRPr lang="en-US" altLang="pl-PL" sz="12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49557" name="Line 21"/>
          <p:cNvSpPr>
            <a:spLocks noChangeShapeType="1"/>
          </p:cNvSpPr>
          <p:nvPr/>
        </p:nvSpPr>
        <p:spPr bwMode="auto">
          <a:xfrm>
            <a:off x="2627313" y="5013325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algn="ctr">
              <a:defRPr/>
            </a:pPr>
            <a:endParaRPr lang="en-US" sz="1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9558" name="Line 22"/>
          <p:cNvSpPr>
            <a:spLocks noChangeShapeType="1"/>
          </p:cNvSpPr>
          <p:nvPr/>
        </p:nvSpPr>
        <p:spPr bwMode="auto">
          <a:xfrm flipV="1">
            <a:off x="3990975" y="4149725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algn="ctr">
              <a:defRPr/>
            </a:pPr>
            <a:endParaRPr lang="en-US" sz="1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9559" name="Line 23"/>
          <p:cNvSpPr>
            <a:spLocks noChangeShapeType="1"/>
          </p:cNvSpPr>
          <p:nvPr/>
        </p:nvSpPr>
        <p:spPr bwMode="auto">
          <a:xfrm flipV="1">
            <a:off x="1908175" y="549275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endParaRPr lang="en-US" sz="1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9560" name="Line 24"/>
          <p:cNvSpPr>
            <a:spLocks noChangeShapeType="1"/>
          </p:cNvSpPr>
          <p:nvPr/>
        </p:nvSpPr>
        <p:spPr bwMode="auto">
          <a:xfrm>
            <a:off x="1908175" y="549275"/>
            <a:ext cx="129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algn="ctr">
              <a:defRPr/>
            </a:pPr>
            <a:endParaRPr lang="en-US" sz="1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9561" name="Line 25"/>
          <p:cNvSpPr>
            <a:spLocks noChangeShapeType="1"/>
          </p:cNvSpPr>
          <p:nvPr/>
        </p:nvSpPr>
        <p:spPr bwMode="auto">
          <a:xfrm>
            <a:off x="4140200" y="836613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endParaRPr lang="en-US" sz="1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9562" name="Line 26"/>
          <p:cNvSpPr>
            <a:spLocks noChangeShapeType="1"/>
          </p:cNvSpPr>
          <p:nvPr/>
        </p:nvSpPr>
        <p:spPr bwMode="auto">
          <a:xfrm>
            <a:off x="3419475" y="1125538"/>
            <a:ext cx="1447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endParaRPr lang="en-US" sz="1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9563" name="Line 27"/>
          <p:cNvSpPr>
            <a:spLocks noChangeShapeType="1"/>
          </p:cNvSpPr>
          <p:nvPr/>
        </p:nvSpPr>
        <p:spPr bwMode="auto">
          <a:xfrm>
            <a:off x="3419475" y="1125538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algn="ctr">
              <a:defRPr/>
            </a:pPr>
            <a:endParaRPr lang="en-US" sz="1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9564" name="Line 28"/>
          <p:cNvSpPr>
            <a:spLocks noChangeShapeType="1"/>
          </p:cNvSpPr>
          <p:nvPr/>
        </p:nvSpPr>
        <p:spPr bwMode="auto">
          <a:xfrm>
            <a:off x="4859338" y="1125538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algn="ctr">
              <a:defRPr/>
            </a:pPr>
            <a:endParaRPr lang="en-US" sz="1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9565" name="Line 29"/>
          <p:cNvSpPr>
            <a:spLocks noChangeShapeType="1"/>
          </p:cNvSpPr>
          <p:nvPr/>
        </p:nvSpPr>
        <p:spPr bwMode="auto">
          <a:xfrm>
            <a:off x="3348038" y="2708275"/>
            <a:ext cx="1447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endParaRPr lang="en-US" sz="1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9566" name="Line 30"/>
          <p:cNvSpPr>
            <a:spLocks noChangeShapeType="1"/>
          </p:cNvSpPr>
          <p:nvPr/>
        </p:nvSpPr>
        <p:spPr bwMode="auto">
          <a:xfrm>
            <a:off x="3348038" y="2492375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endParaRPr lang="en-US" sz="1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9567" name="Line 31"/>
          <p:cNvSpPr>
            <a:spLocks noChangeShapeType="1"/>
          </p:cNvSpPr>
          <p:nvPr/>
        </p:nvSpPr>
        <p:spPr bwMode="auto">
          <a:xfrm>
            <a:off x="4787900" y="2492375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endParaRPr lang="en-US" sz="1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9568" name="Line 32"/>
          <p:cNvSpPr>
            <a:spLocks noChangeShapeType="1"/>
          </p:cNvSpPr>
          <p:nvPr/>
        </p:nvSpPr>
        <p:spPr bwMode="auto">
          <a:xfrm>
            <a:off x="3995738" y="27813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algn="ctr">
              <a:defRPr/>
            </a:pPr>
            <a:endParaRPr lang="en-US" sz="1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6593" name="AutoShape 33"/>
          <p:cNvSpPr>
            <a:spLocks noChangeArrowheads="1"/>
          </p:cNvSpPr>
          <p:nvPr/>
        </p:nvSpPr>
        <p:spPr bwMode="auto">
          <a:xfrm>
            <a:off x="2771775" y="1557338"/>
            <a:ext cx="1143000" cy="752475"/>
          </a:xfrm>
          <a:prstGeom prst="roundRect">
            <a:avLst>
              <a:gd name="adj" fmla="val 16667"/>
            </a:avLst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400" dirty="0">
                <a:solidFill>
                  <a:srgbClr val="0033CC"/>
                </a:solidFill>
                <a:latin typeface="Times New Roman" panose="02020603050405020304" pitchFamily="18" charset="0"/>
              </a:rPr>
              <a:t>korekta</a:t>
            </a:r>
            <a:endParaRPr lang="en-US" altLang="pl-PL" sz="1400" dirty="0">
              <a:solidFill>
                <a:srgbClr val="0033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66594" name="Text Box 34"/>
          <p:cNvSpPr txBox="1">
            <a:spLocks noChangeArrowheads="1"/>
          </p:cNvSpPr>
          <p:nvPr/>
        </p:nvSpPr>
        <p:spPr bwMode="auto">
          <a:xfrm>
            <a:off x="7513638" y="2397125"/>
            <a:ext cx="15081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pl-PL" altLang="pl-PL" sz="1200" dirty="0">
                <a:solidFill>
                  <a:srgbClr val="002060"/>
                </a:solidFill>
                <a:latin typeface="Times New Roman" panose="02020603050405020304" pitchFamily="18" charset="0"/>
              </a:rPr>
              <a:t>transmisja danych siecią WWW</a:t>
            </a:r>
            <a:endParaRPr lang="en-US" altLang="pl-PL" sz="1200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49571" name="Line 35"/>
          <p:cNvSpPr>
            <a:spLocks noChangeShapeType="1"/>
          </p:cNvSpPr>
          <p:nvPr/>
        </p:nvSpPr>
        <p:spPr bwMode="auto">
          <a:xfrm>
            <a:off x="87313" y="3636963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triangle" w="med" len="med"/>
          </a:ln>
          <a:effectLst/>
        </p:spPr>
        <p:txBody>
          <a:bodyPr/>
          <a:lstStyle/>
          <a:p>
            <a:pPr algn="ctr">
              <a:defRPr/>
            </a:pPr>
            <a:endParaRPr lang="en-US" sz="1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6596" name="AutoShape 36"/>
          <p:cNvSpPr>
            <a:spLocks noChangeArrowheads="1"/>
          </p:cNvSpPr>
          <p:nvPr/>
        </p:nvSpPr>
        <p:spPr bwMode="auto">
          <a:xfrm>
            <a:off x="7380288" y="3213100"/>
            <a:ext cx="1612900" cy="757238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uwierzytelnienie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danych kodem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jednorazowym</a:t>
            </a:r>
            <a:endParaRPr lang="en-US" altLang="pl-PL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49573" name="Line 37"/>
          <p:cNvSpPr>
            <a:spLocks noChangeShapeType="1"/>
          </p:cNvSpPr>
          <p:nvPr/>
        </p:nvSpPr>
        <p:spPr bwMode="auto">
          <a:xfrm>
            <a:off x="4749006" y="3591719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algn="ctr">
              <a:defRPr/>
            </a:pPr>
            <a:endParaRPr lang="en-US" sz="1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9574" name="Line 38"/>
          <p:cNvSpPr>
            <a:spLocks noChangeShapeType="1"/>
          </p:cNvSpPr>
          <p:nvPr/>
        </p:nvSpPr>
        <p:spPr bwMode="auto">
          <a:xfrm>
            <a:off x="6948488" y="36449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algn="ctr">
              <a:defRPr/>
            </a:pPr>
            <a:endParaRPr lang="en-US" sz="1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9575" name="Line 39"/>
          <p:cNvSpPr>
            <a:spLocks noChangeShapeType="1"/>
          </p:cNvSpPr>
          <p:nvPr/>
        </p:nvSpPr>
        <p:spPr bwMode="auto">
          <a:xfrm>
            <a:off x="8243888" y="40767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algn="ctr">
              <a:defRPr/>
            </a:pPr>
            <a:endParaRPr lang="en-US" sz="1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9576" name="Line 40"/>
          <p:cNvSpPr>
            <a:spLocks noChangeShapeType="1"/>
          </p:cNvSpPr>
          <p:nvPr/>
        </p:nvSpPr>
        <p:spPr bwMode="auto">
          <a:xfrm flipV="1">
            <a:off x="8264525" y="1789907"/>
            <a:ext cx="0" cy="10969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algn="ctr">
              <a:defRPr/>
            </a:pPr>
            <a:endParaRPr lang="en-US" sz="1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Line 22"/>
          <p:cNvSpPr>
            <a:spLocks noChangeShapeType="1"/>
          </p:cNvSpPr>
          <p:nvPr/>
        </p:nvSpPr>
        <p:spPr bwMode="auto">
          <a:xfrm flipV="1">
            <a:off x="2889250" y="5652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scene3d>
            <a:camera prst="orthographicFront">
              <a:rot lat="0" lon="0" rev="18300000"/>
            </a:camera>
            <a:lightRig rig="threePt" dir="t"/>
          </a:scene3d>
        </p:spPr>
        <p:txBody>
          <a:bodyPr/>
          <a:lstStyle/>
          <a:p>
            <a:pPr algn="ctr">
              <a:defRPr/>
            </a:pPr>
            <a:endParaRPr lang="en-US" sz="1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6602" name="pole tekstowe 4"/>
          <p:cNvSpPr txBox="1">
            <a:spLocks noChangeArrowheads="1"/>
          </p:cNvSpPr>
          <p:nvPr/>
        </p:nvSpPr>
        <p:spPr bwMode="auto">
          <a:xfrm>
            <a:off x="7691438" y="4221163"/>
            <a:ext cx="12287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100" dirty="0">
                <a:solidFill>
                  <a:srgbClr val="0000FF"/>
                </a:solidFill>
                <a:latin typeface="Arial" panose="020B0604020202020204" pitchFamily="34" charset="0"/>
              </a:rPr>
              <a:t>    opcjonalnie</a:t>
            </a:r>
          </a:p>
        </p:txBody>
      </p:sp>
      <p:pic>
        <p:nvPicPr>
          <p:cNvPr id="44" name="Obraz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9231" y="145644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050051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4"/>
          <p:cNvSpPr>
            <a:spLocks noChangeArrowheads="1"/>
          </p:cNvSpPr>
          <p:nvPr/>
        </p:nvSpPr>
        <p:spPr bwMode="auto">
          <a:xfrm>
            <a:off x="0" y="711557"/>
            <a:ext cx="9144000" cy="5047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666750" algn="l"/>
              </a:tabLst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666750" algn="l"/>
              </a:tabLst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666750" algn="l"/>
              </a:tabLst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66675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66675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66675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66675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66675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66675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fontAlgn="t">
              <a:spcBef>
                <a:spcPct val="0"/>
              </a:spcBef>
              <a:buFontTx/>
              <a:buNone/>
              <a:defRPr/>
            </a:pPr>
            <a:endParaRPr lang="pl-PL" altLang="pl-PL" sz="1600" b="1" dirty="0" smtClean="0">
              <a:solidFill>
                <a:prstClr val="black"/>
              </a:solidFill>
              <a:latin typeface="Calibri" panose="020F0502020204030204" pitchFamily="34" charset="0"/>
              <a:cs typeface="Times New Roman" pitchFamily="18" charset="0"/>
            </a:endParaRPr>
          </a:p>
          <a:p>
            <a:pPr marL="342900" indent="-342900" fontAlgn="t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  <a:cs typeface="Times New Roman" pitchFamily="18" charset="0"/>
              </a:rPr>
              <a:t>przewodniczący komisji </a:t>
            </a:r>
            <a:r>
              <a:rPr lang="pl-PL" altLang="pl-PL" sz="1800" dirty="0" smtClean="0">
                <a:solidFill>
                  <a:srgbClr val="0033CC"/>
                </a:solidFill>
                <a:latin typeface="Franklin Gothic Book" panose="020B0503020102020204" pitchFamily="34" charset="0"/>
                <a:cs typeface="Times New Roman" pitchFamily="18" charset="0"/>
              </a:rPr>
              <a:t>przekazuje operatorowi informatycznemu projekt  </a:t>
            </a:r>
          </a:p>
          <a:p>
            <a:pPr marL="361950" indent="-361950" fontAlgn="t">
              <a:spcBef>
                <a:spcPct val="0"/>
              </a:spcBef>
              <a:buFontTx/>
              <a:buNone/>
              <a:defRPr/>
            </a:pPr>
            <a:r>
              <a:rPr lang="pl-PL" altLang="pl-PL" sz="1800" dirty="0" smtClean="0">
                <a:solidFill>
                  <a:srgbClr val="0033CC"/>
                </a:solidFill>
                <a:latin typeface="Franklin Gothic Book" panose="020B0503020102020204" pitchFamily="34" charset="0"/>
                <a:cs typeface="Times New Roman" pitchFamily="18" charset="0"/>
              </a:rPr>
              <a:t>       protokołu </a:t>
            </a: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  <a:cs typeface="Times New Roman" pitchFamily="18" charset="0"/>
              </a:rPr>
              <a:t>głosowania celem </a:t>
            </a:r>
            <a:r>
              <a:rPr lang="pl-PL" altLang="pl-PL" sz="1800" dirty="0" smtClean="0">
                <a:solidFill>
                  <a:srgbClr val="0070C0"/>
                </a:solidFill>
                <a:latin typeface="Franklin Gothic Book" panose="020B0503020102020204" pitchFamily="34" charset="0"/>
                <a:cs typeface="Times New Roman" pitchFamily="18" charset="0"/>
              </a:rPr>
              <a:t>(dwukrotnego)</a:t>
            </a: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  <a:cs typeface="Times New Roman" pitchFamily="18" charset="0"/>
              </a:rPr>
              <a:t> wprowadzenia do systemu    informatycznego </a:t>
            </a:r>
          </a:p>
          <a:p>
            <a:pPr fontAlgn="t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endParaRPr lang="pl-PL" altLang="pl-PL" sz="1800" dirty="0" smtClean="0">
              <a:solidFill>
                <a:prstClr val="black"/>
              </a:solidFill>
              <a:latin typeface="Franklin Gothic Book" panose="020B0503020102020204" pitchFamily="34" charset="0"/>
            </a:endParaRPr>
          </a:p>
          <a:p>
            <a:pPr marL="342900" indent="-342900" fontAlgn="t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  <a:cs typeface="Times New Roman" pitchFamily="18" charset="0"/>
              </a:rPr>
              <a:t>system może sygnalizować  </a:t>
            </a:r>
            <a:r>
              <a:rPr lang="pl-PL" altLang="pl-PL" sz="1800" b="1" dirty="0" smtClean="0">
                <a:solidFill>
                  <a:srgbClr val="C00000"/>
                </a:solidFill>
                <a:latin typeface="Franklin Gothic Book" panose="020B0503020102020204" pitchFamily="34" charset="0"/>
                <a:cs typeface="Times New Roman" pitchFamily="18" charset="0"/>
              </a:rPr>
              <a:t>błędy (w kolorze czerwonym)  </a:t>
            </a: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  <a:cs typeface="Times New Roman" pitchFamily="18" charset="0"/>
              </a:rPr>
              <a:t>i  </a:t>
            </a:r>
            <a:r>
              <a:rPr lang="pl-PL" altLang="pl-PL" sz="1800" b="1" dirty="0" smtClean="0">
                <a:solidFill>
                  <a:srgbClr val="0033CC"/>
                </a:solidFill>
                <a:latin typeface="Franklin Gothic Book" panose="020B0503020102020204" pitchFamily="34" charset="0"/>
                <a:cs typeface="Times New Roman" pitchFamily="18" charset="0"/>
              </a:rPr>
              <a:t>ostrzeżenia </a:t>
            </a:r>
          </a:p>
          <a:p>
            <a:pPr fontAlgn="t">
              <a:spcBef>
                <a:spcPct val="0"/>
              </a:spcBef>
              <a:buFontTx/>
              <a:buNone/>
              <a:defRPr/>
            </a:pPr>
            <a:r>
              <a:rPr lang="pl-PL" altLang="pl-PL" sz="1800" b="1" dirty="0">
                <a:solidFill>
                  <a:srgbClr val="0033CC"/>
                </a:solidFill>
                <a:latin typeface="Franklin Gothic Book" panose="020B0503020102020204" pitchFamily="34" charset="0"/>
                <a:cs typeface="Times New Roman" pitchFamily="18" charset="0"/>
              </a:rPr>
              <a:t> </a:t>
            </a:r>
            <a:r>
              <a:rPr lang="pl-PL" altLang="pl-PL" sz="1800" b="1" dirty="0" smtClean="0">
                <a:solidFill>
                  <a:srgbClr val="0033CC"/>
                </a:solidFill>
                <a:latin typeface="Franklin Gothic Book" panose="020B0503020102020204" pitchFamily="34" charset="0"/>
                <a:cs typeface="Times New Roman" pitchFamily="18" charset="0"/>
              </a:rPr>
              <a:t>      (w kolorze niebieskim)</a:t>
            </a:r>
            <a:endParaRPr lang="pl-PL" altLang="pl-PL" sz="1800" b="1" dirty="0" smtClean="0">
              <a:solidFill>
                <a:srgbClr val="0033CC"/>
              </a:solidFill>
              <a:latin typeface="Franklin Gothic Book" panose="020B0503020102020204" pitchFamily="34" charset="0"/>
            </a:endParaRPr>
          </a:p>
          <a:p>
            <a:pPr fontAlgn="t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pl-PL" altLang="pl-PL" sz="1800" dirty="0">
                <a:solidFill>
                  <a:prstClr val="black"/>
                </a:solidFill>
                <a:latin typeface="Franklin Gothic Book" panose="020B0503020102020204" pitchFamily="34" charset="0"/>
                <a:cs typeface="Times New Roman" pitchFamily="18" charset="0"/>
              </a:rPr>
              <a:t>	</a:t>
            </a: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  <a:cs typeface="Times New Roman" pitchFamily="18" charset="0"/>
              </a:rPr>
              <a:t>	</a:t>
            </a:r>
            <a:r>
              <a:rPr lang="pl-PL" altLang="pl-PL" sz="1800" b="1" dirty="0" smtClean="0">
                <a:solidFill>
                  <a:srgbClr val="FF0000"/>
                </a:solidFill>
                <a:latin typeface="Franklin Gothic Book" panose="020B0503020102020204" pitchFamily="34" charset="0"/>
                <a:cs typeface="Times New Roman" pitchFamily="18" charset="0"/>
              </a:rPr>
              <a:t>-  mimo tej sygnalizacji przygotowane dane liczbowe należy wprowadzić do końca</a:t>
            </a:r>
            <a:r>
              <a:rPr lang="pl-PL" altLang="pl-PL" sz="1800" b="1" dirty="0">
                <a:solidFill>
                  <a:srgbClr val="FF0000"/>
                </a:solidFill>
                <a:latin typeface="Franklin Gothic Book" panose="020B0503020102020204" pitchFamily="34" charset="0"/>
                <a:cs typeface="Times New Roman" pitchFamily="18" charset="0"/>
              </a:rPr>
              <a:t> </a:t>
            </a:r>
            <a:r>
              <a:rPr lang="pl-PL" altLang="pl-PL" sz="1800" b="1" dirty="0" smtClean="0">
                <a:solidFill>
                  <a:srgbClr val="FF0000"/>
                </a:solidFill>
                <a:latin typeface="Franklin Gothic Book" panose="020B0503020102020204" pitchFamily="34" charset="0"/>
                <a:cs typeface="Times New Roman" pitchFamily="18" charset="0"/>
              </a:rPr>
              <a:t>!!</a:t>
            </a:r>
            <a:endParaRPr lang="pl-PL" altLang="pl-PL" sz="1800" b="1" dirty="0" smtClean="0">
              <a:solidFill>
                <a:srgbClr val="FF0000"/>
              </a:solidFill>
              <a:latin typeface="Franklin Gothic Book" panose="020B0503020102020204" pitchFamily="34" charset="0"/>
            </a:endParaRPr>
          </a:p>
          <a:p>
            <a:pPr marL="342900" indent="-342900" fontAlgn="t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endParaRPr lang="pl-PL" altLang="pl-PL" sz="1800" dirty="0" smtClean="0">
              <a:solidFill>
                <a:prstClr val="black"/>
              </a:solidFill>
              <a:latin typeface="Franklin Gothic Book" panose="020B0503020102020204" pitchFamily="34" charset="0"/>
            </a:endParaRPr>
          </a:p>
          <a:p>
            <a:pPr marL="342900" indent="-342900" fontAlgn="t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  <a:cs typeface="Times New Roman" pitchFamily="18" charset="0"/>
              </a:rPr>
              <a:t>gdy po wprowadzeniu wszystkich danych liczbowych system sygnalizuje błędy lub błędy i ostrzeżenia, </a:t>
            </a:r>
            <a:r>
              <a:rPr lang="pl-PL" altLang="pl-PL" sz="1800" dirty="0" smtClean="0">
                <a:solidFill>
                  <a:srgbClr val="000000"/>
                </a:solidFill>
                <a:latin typeface="Franklin Gothic Book" panose="020B0503020102020204" pitchFamily="34" charset="0"/>
                <a:cs typeface="Times New Roman" pitchFamily="18" charset="0"/>
              </a:rPr>
              <a:t>należy wydrukować zestawienia</a:t>
            </a:r>
            <a:r>
              <a:rPr lang="pl-PL" altLang="pl-PL" sz="1800" dirty="0" smtClean="0">
                <a:solidFill>
                  <a:srgbClr val="FF0000"/>
                </a:solidFill>
                <a:latin typeface="Franklin Gothic Book" panose="020B0503020102020204" pitchFamily="34" charset="0"/>
                <a:cs typeface="Times New Roman" pitchFamily="18" charset="0"/>
              </a:rPr>
              <a:t> </a:t>
            </a:r>
            <a:r>
              <a:rPr lang="pl-PL" altLang="pl-PL" sz="1800" dirty="0" smtClean="0">
                <a:solidFill>
                  <a:srgbClr val="C00000"/>
                </a:solidFill>
                <a:latin typeface="Franklin Gothic Book" panose="020B0503020102020204" pitchFamily="34" charset="0"/>
                <a:cs typeface="Times New Roman" pitchFamily="18" charset="0"/>
              </a:rPr>
              <a:t>błędów</a:t>
            </a:r>
            <a:r>
              <a:rPr lang="pl-PL" altLang="pl-PL" sz="1800" dirty="0" smtClean="0">
                <a:solidFill>
                  <a:srgbClr val="FF0000"/>
                </a:solidFill>
                <a:latin typeface="Franklin Gothic Book" panose="020B0503020102020204" pitchFamily="34" charset="0"/>
                <a:cs typeface="Times New Roman" pitchFamily="18" charset="0"/>
              </a:rPr>
              <a:t> </a:t>
            </a: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  <a:cs typeface="Times New Roman" pitchFamily="18" charset="0"/>
              </a:rPr>
              <a:t>i</a:t>
            </a:r>
            <a:r>
              <a:rPr lang="pl-PL" altLang="pl-PL" sz="1800" dirty="0" smtClean="0">
                <a:solidFill>
                  <a:srgbClr val="FF0000"/>
                </a:solidFill>
                <a:latin typeface="Franklin Gothic Book" panose="020B0503020102020204" pitchFamily="34" charset="0"/>
                <a:cs typeface="Times New Roman" pitchFamily="18" charset="0"/>
              </a:rPr>
              <a:t> </a:t>
            </a:r>
            <a:r>
              <a:rPr lang="pl-PL" altLang="pl-PL" sz="1800" dirty="0" smtClean="0">
                <a:solidFill>
                  <a:srgbClr val="0033CC"/>
                </a:solidFill>
                <a:latin typeface="Franklin Gothic Book" panose="020B0503020102020204" pitchFamily="34" charset="0"/>
                <a:cs typeface="Times New Roman" pitchFamily="18" charset="0"/>
              </a:rPr>
              <a:t>ostrzeżeń,</a:t>
            </a: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  <a:cs typeface="Times New Roman" pitchFamily="18" charset="0"/>
              </a:rPr>
              <a:t> </a:t>
            </a:r>
            <a:endParaRPr lang="pl-PL" altLang="pl-PL" sz="1800" dirty="0" smtClean="0">
              <a:solidFill>
                <a:prstClr val="black"/>
              </a:solidFill>
              <a:latin typeface="Franklin Gothic Book" panose="020B0503020102020204" pitchFamily="34" charset="0"/>
            </a:endParaRPr>
          </a:p>
          <a:p>
            <a:pPr fontAlgn="t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pl-PL" altLang="pl-PL" sz="1800" dirty="0">
                <a:solidFill>
                  <a:prstClr val="black"/>
                </a:solidFill>
                <a:latin typeface="Franklin Gothic Book" panose="020B0503020102020204" pitchFamily="34" charset="0"/>
                <a:cs typeface="Times New Roman" pitchFamily="18" charset="0"/>
              </a:rPr>
              <a:t>	</a:t>
            </a: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  <a:cs typeface="Times New Roman" pitchFamily="18" charset="0"/>
              </a:rPr>
              <a:t>    </a:t>
            </a:r>
            <a:r>
              <a:rPr lang="pl-PL" altLang="pl-PL" sz="1800" b="1" dirty="0" smtClean="0">
                <a:solidFill>
                  <a:srgbClr val="FF0000"/>
                </a:solidFill>
                <a:latin typeface="Franklin Gothic Book" panose="020B0503020102020204" pitchFamily="34" charset="0"/>
                <a:cs typeface="Times New Roman" pitchFamily="18" charset="0"/>
              </a:rPr>
              <a:t>-  obowiązkiem komisji jest zlokalizowanie błędu i jego usunięcie !</a:t>
            </a:r>
            <a:endParaRPr lang="pl-PL" altLang="pl-PL" sz="1800" b="1" dirty="0">
              <a:solidFill>
                <a:srgbClr val="FF0000"/>
              </a:solidFill>
              <a:latin typeface="Franklin Gothic Book" panose="020B0503020102020204" pitchFamily="34" charset="0"/>
              <a:cs typeface="Times New Roman" pitchFamily="18" charset="0"/>
            </a:endParaRPr>
          </a:p>
          <a:p>
            <a:pPr marL="342900" indent="-342900" fontAlgn="t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endParaRPr lang="pl-PL" altLang="pl-PL" sz="1800" dirty="0" smtClean="0">
              <a:solidFill>
                <a:prstClr val="black"/>
              </a:solidFill>
              <a:latin typeface="Franklin Gothic Book" panose="020B0503020102020204" pitchFamily="34" charset="0"/>
            </a:endParaRPr>
          </a:p>
          <a:p>
            <a:pPr marL="342900" indent="-342900" algn="just" fontAlgn="t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pl-PL" altLang="pl-PL" sz="1800" dirty="0" smtClean="0">
                <a:solidFill>
                  <a:srgbClr val="000000"/>
                </a:solidFill>
                <a:latin typeface="Franklin Gothic Book" panose="020B0503020102020204" pitchFamily="34" charset="0"/>
                <a:cs typeface="Times New Roman" pitchFamily="18" charset="0"/>
              </a:rPr>
              <a:t>komisja zobowiązana jest </a:t>
            </a:r>
            <a:r>
              <a:rPr lang="pl-PL" altLang="pl-PL" sz="1800" b="1" dirty="0" smtClean="0">
                <a:solidFill>
                  <a:srgbClr val="000000"/>
                </a:solidFill>
                <a:latin typeface="Franklin Gothic Book" panose="020B0503020102020204" pitchFamily="34" charset="0"/>
                <a:cs typeface="Times New Roman" pitchFamily="18" charset="0"/>
              </a:rPr>
              <a:t>przeanalizować treść  komunikatu o błędzie</a:t>
            </a:r>
            <a:r>
              <a:rPr lang="pl-PL" altLang="pl-PL" sz="1800" dirty="0" smtClean="0">
                <a:solidFill>
                  <a:srgbClr val="000000"/>
                </a:solidFill>
                <a:latin typeface="Franklin Gothic Book" panose="020B0503020102020204" pitchFamily="34" charset="0"/>
                <a:cs typeface="Times New Roman" pitchFamily="18" charset="0"/>
              </a:rPr>
              <a:t>, a jeśli to jest konieczne - powtórzyć czynności związane z ustaleniem wyników głosowania. </a:t>
            </a:r>
          </a:p>
          <a:p>
            <a:pPr marL="342900" indent="-342900" algn="just" fontAlgn="t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endParaRPr lang="pl-PL" altLang="pl-PL" sz="1800" dirty="0" smtClean="0">
              <a:solidFill>
                <a:srgbClr val="800080"/>
              </a:solidFill>
              <a:latin typeface="Calibri" panose="020F0502020204030204" pitchFamily="34" charset="0"/>
              <a:cs typeface="Times New Roman" pitchFamily="18" charset="0"/>
            </a:endParaRPr>
          </a:p>
        </p:txBody>
      </p:sp>
      <p:pic>
        <p:nvPicPr>
          <p:cNvPr id="3" name="Obraz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9231" y="145644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9428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07950" y="274384"/>
            <a:ext cx="8928100" cy="646330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fontAlgn="t">
              <a:buFont typeface="Arial" panose="020B0604020202020204" pitchFamily="34" charset="0"/>
              <a:buChar char="•"/>
              <a:defRPr/>
            </a:pPr>
            <a:endParaRPr lang="pl-PL" altLang="pl-PL" sz="1800" dirty="0">
              <a:solidFill>
                <a:srgbClr val="C00000"/>
              </a:solidFill>
              <a:latin typeface="Calibri" panose="020F0502020204030204" pitchFamily="34" charset="0"/>
              <a:cs typeface="Times New Roman" pitchFamily="18" charset="0"/>
            </a:endParaRPr>
          </a:p>
          <a:p>
            <a:pPr marL="342900" indent="-342900" fontAlgn="t">
              <a:buFont typeface="Arial" panose="020B0604020202020204" pitchFamily="34" charset="0"/>
              <a:buChar char="•"/>
              <a:defRPr/>
            </a:pPr>
            <a:endParaRPr lang="pl-PL" altLang="pl-PL" sz="1800" dirty="0">
              <a:solidFill>
                <a:srgbClr val="C00000"/>
              </a:solidFill>
              <a:latin typeface="Calibri" panose="020F0502020204030204" pitchFamily="34" charset="0"/>
              <a:cs typeface="Times New Roman" pitchFamily="18" charset="0"/>
            </a:endParaRPr>
          </a:p>
          <a:p>
            <a:pPr marL="342900" indent="-342900" fontAlgn="t">
              <a:buFont typeface="Arial" panose="020B0604020202020204" pitchFamily="34" charset="0"/>
              <a:buChar char="•"/>
              <a:defRPr/>
            </a:pPr>
            <a:r>
              <a:rPr lang="pl-PL" altLang="pl-PL" sz="1800" dirty="0">
                <a:solidFill>
                  <a:srgbClr val="C00000"/>
                </a:solidFill>
                <a:latin typeface="Franklin Gothic Book" panose="020B0503020102020204" pitchFamily="34" charset="0"/>
                <a:cs typeface="Times New Roman" pitchFamily="18" charset="0"/>
              </a:rPr>
              <a:t>wydrukowane zestawienie błędów podpisują wszystkie osoby uczestniczące </a:t>
            </a:r>
          </a:p>
          <a:p>
            <a:pPr fontAlgn="t">
              <a:defRPr/>
            </a:pPr>
            <a:r>
              <a:rPr lang="pl-PL" altLang="pl-PL" sz="1800" dirty="0">
                <a:solidFill>
                  <a:srgbClr val="C00000"/>
                </a:solidFill>
                <a:latin typeface="Franklin Gothic Book" panose="020B0503020102020204" pitchFamily="34" charset="0"/>
                <a:cs typeface="Times New Roman" pitchFamily="18" charset="0"/>
              </a:rPr>
              <a:t>       w ustalaniu wyników głosowania</a:t>
            </a:r>
          </a:p>
          <a:p>
            <a:pPr marL="1257300" lvl="2" indent="-342900" algn="just" fontAlgn="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l-PL" altLang="pl-PL" sz="1800" b="1" dirty="0">
                <a:solidFill>
                  <a:srgbClr val="0033CC"/>
                </a:solidFill>
                <a:latin typeface="Franklin Gothic Book" panose="020B0503020102020204" pitchFamily="34" charset="0"/>
                <a:cs typeface="Times New Roman" pitchFamily="18" charset="0"/>
              </a:rPr>
              <a:t>dokument ten nie jest przesyłany do Okręgowej Komisji Wyborczej!</a:t>
            </a:r>
          </a:p>
          <a:p>
            <a:pPr marL="342900" indent="-342900" algn="just" fontAlgn="t">
              <a:buFont typeface="Arial" panose="020B0604020202020204" pitchFamily="34" charset="0"/>
              <a:buChar char="•"/>
              <a:defRPr/>
            </a:pPr>
            <a:endParaRPr lang="pl-PL" altLang="pl-PL" sz="1800" dirty="0">
              <a:solidFill>
                <a:prstClr val="black"/>
              </a:solidFill>
              <a:latin typeface="Franklin Gothic Book" panose="020B0503020102020204" pitchFamily="34" charset="0"/>
              <a:cs typeface="Times New Roman" pitchFamily="18" charset="0"/>
            </a:endParaRPr>
          </a:p>
          <a:p>
            <a:pPr algn="just" fontAlgn="t">
              <a:defRPr/>
            </a:pPr>
            <a:endParaRPr lang="pl-PL" altLang="pl-PL" sz="1800" dirty="0">
              <a:solidFill>
                <a:prstClr val="black"/>
              </a:solidFill>
              <a:latin typeface="Franklin Gothic Book" panose="020B0503020102020204" pitchFamily="34" charset="0"/>
              <a:cs typeface="Times New Roman" pitchFamily="18" charset="0"/>
            </a:endParaRPr>
          </a:p>
          <a:p>
            <a:pPr marL="342900" indent="-342900" algn="just" fontAlgn="t">
              <a:buFont typeface="Arial" panose="020B0604020202020204" pitchFamily="34" charset="0"/>
              <a:buChar char="•"/>
              <a:defRPr/>
            </a:pPr>
            <a:r>
              <a:rPr lang="pl-PL" altLang="pl-PL" sz="1800" dirty="0">
                <a:solidFill>
                  <a:prstClr val="black"/>
                </a:solidFill>
                <a:latin typeface="Franklin Gothic Book" panose="020B0503020102020204" pitchFamily="34" charset="0"/>
                <a:cs typeface="Times New Roman" pitchFamily="18" charset="0"/>
              </a:rPr>
              <a:t>gdy system sygnalizuje  jedynie  ostrzeżenia</a:t>
            </a:r>
            <a:r>
              <a:rPr lang="pl-PL" altLang="pl-PL" sz="1800" dirty="0">
                <a:solidFill>
                  <a:srgbClr val="0000FF"/>
                </a:solidFill>
                <a:latin typeface="Franklin Gothic Book" panose="020B0503020102020204" pitchFamily="34" charset="0"/>
                <a:cs typeface="Times New Roman" pitchFamily="18" charset="0"/>
              </a:rPr>
              <a:t>  -  </a:t>
            </a:r>
            <a:r>
              <a:rPr lang="pl-PL" altLang="pl-PL" sz="1800" b="1" dirty="0">
                <a:solidFill>
                  <a:srgbClr val="0033CC"/>
                </a:solidFill>
                <a:latin typeface="Franklin Gothic Book" panose="020B0503020102020204" pitchFamily="34" charset="0"/>
                <a:cs typeface="Times New Roman" pitchFamily="18" charset="0"/>
              </a:rPr>
              <a:t>należy wydrukować raport ostrzeżeń</a:t>
            </a:r>
          </a:p>
          <a:p>
            <a:pPr marL="342900" indent="-342900" algn="just" fontAlgn="t">
              <a:buFont typeface="Arial" panose="020B0604020202020204" pitchFamily="34" charset="0"/>
              <a:buChar char="•"/>
              <a:defRPr/>
            </a:pPr>
            <a:endParaRPr lang="pl-PL" altLang="pl-PL" sz="1800" dirty="0">
              <a:solidFill>
                <a:schemeClr val="accent5"/>
              </a:solidFill>
              <a:latin typeface="Franklin Gothic Book" panose="020B0503020102020204" pitchFamily="34" charset="0"/>
            </a:endParaRPr>
          </a:p>
          <a:p>
            <a:pPr marL="1257300" lvl="2" indent="-342900" algn="just" fontAlgn="t">
              <a:buFont typeface="Arial" panose="020B0604020202020204" pitchFamily="34" charset="0"/>
              <a:buChar char="•"/>
              <a:defRPr/>
            </a:pPr>
            <a:r>
              <a:rPr lang="pl-PL" altLang="pl-PL" sz="1800" dirty="0">
                <a:solidFill>
                  <a:prstClr val="black"/>
                </a:solidFill>
                <a:latin typeface="Franklin Gothic Book" panose="020B0503020102020204" pitchFamily="34" charset="0"/>
                <a:cs typeface="Times New Roman" pitchFamily="18" charset="0"/>
              </a:rPr>
              <a:t>obowiązkiem komisji jest </a:t>
            </a:r>
            <a:r>
              <a:rPr lang="pl-PL" altLang="pl-PL" sz="1800" b="1" dirty="0">
                <a:solidFill>
                  <a:prstClr val="black"/>
                </a:solidFill>
                <a:latin typeface="Franklin Gothic Book" panose="020B0503020102020204" pitchFamily="34" charset="0"/>
                <a:cs typeface="Times New Roman" pitchFamily="18" charset="0"/>
              </a:rPr>
              <a:t>przeanalizowanie ostrzeżeń </a:t>
            </a:r>
            <a:r>
              <a:rPr lang="pl-PL" altLang="pl-PL" sz="1800" dirty="0">
                <a:solidFill>
                  <a:prstClr val="black"/>
                </a:solidFill>
                <a:latin typeface="Franklin Gothic Book" panose="020B0503020102020204" pitchFamily="34" charset="0"/>
                <a:cs typeface="Times New Roman" pitchFamily="18" charset="0"/>
              </a:rPr>
              <a:t>i dokonanie korekty danych. </a:t>
            </a:r>
          </a:p>
          <a:p>
            <a:pPr marL="1258888" lvl="2" indent="-344488" algn="just" fontAlgn="t">
              <a:defRPr/>
            </a:pPr>
            <a:r>
              <a:rPr lang="pl-PL" altLang="pl-PL" sz="1800" dirty="0">
                <a:solidFill>
                  <a:prstClr val="black"/>
                </a:solidFill>
                <a:latin typeface="Franklin Gothic Book" panose="020B0503020102020204" pitchFamily="34" charset="0"/>
                <a:cs typeface="Times New Roman" pitchFamily="18" charset="0"/>
              </a:rPr>
              <a:t>      </a:t>
            </a: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  <a:cs typeface="Times New Roman" pitchFamily="18" charset="0"/>
              </a:rPr>
              <a:t>jeżeli </a:t>
            </a:r>
            <a:r>
              <a:rPr lang="pl-PL" altLang="pl-PL" sz="1800" dirty="0">
                <a:solidFill>
                  <a:prstClr val="black"/>
                </a:solidFill>
                <a:latin typeface="Franklin Gothic Book" panose="020B0503020102020204" pitchFamily="34" charset="0"/>
                <a:cs typeface="Times New Roman" pitchFamily="18" charset="0"/>
              </a:rPr>
              <a:t>komisja dojdzie do wniosku, że dane liczbowe są prawidłowe </a:t>
            </a:r>
            <a:r>
              <a:rPr lang="pl-PL" altLang="pl-PL" sz="1800" b="1" dirty="0">
                <a:solidFill>
                  <a:schemeClr val="accent5"/>
                </a:solidFill>
                <a:latin typeface="Franklin Gothic Book" panose="020B0503020102020204" pitchFamily="34" charset="0"/>
                <a:cs typeface="Times New Roman" pitchFamily="18" charset="0"/>
              </a:rPr>
              <a:t>obowiązana jest wpisać   swoje stanowisko na wydruku ostrzeżenia</a:t>
            </a:r>
          </a:p>
          <a:p>
            <a:pPr marL="1257300" lvl="2" indent="-342900" algn="just" fontAlgn="t">
              <a:buFont typeface="Arial" panose="020B0604020202020204" pitchFamily="34" charset="0"/>
              <a:buChar char="•"/>
              <a:defRPr/>
            </a:pPr>
            <a:endParaRPr lang="pl-PL" altLang="pl-PL" sz="1800" b="1" dirty="0">
              <a:solidFill>
                <a:srgbClr val="0033CC"/>
              </a:solidFill>
              <a:latin typeface="Franklin Gothic Book" panose="020B0503020102020204" pitchFamily="34" charset="0"/>
            </a:endParaRPr>
          </a:p>
          <a:p>
            <a:pPr marL="342900" indent="-342900" algn="just" fontAlgn="t">
              <a:buFont typeface="Arial" panose="020B0604020202020204" pitchFamily="34" charset="0"/>
              <a:buChar char="•"/>
              <a:defRPr/>
            </a:pPr>
            <a:endParaRPr lang="pl-PL" altLang="pl-PL" sz="1800" dirty="0">
              <a:solidFill>
                <a:srgbClr val="0033CC"/>
              </a:solidFill>
              <a:latin typeface="Franklin Gothic Book" panose="020B0503020102020204" pitchFamily="34" charset="0"/>
              <a:cs typeface="Times New Roman" pitchFamily="18" charset="0"/>
            </a:endParaRPr>
          </a:p>
          <a:p>
            <a:pPr marL="342900" indent="-342900" algn="just" fontAlgn="t">
              <a:buFont typeface="Arial" panose="020B0604020202020204" pitchFamily="34" charset="0"/>
              <a:buChar char="•"/>
              <a:defRPr/>
            </a:pPr>
            <a:r>
              <a:rPr lang="pl-PL" altLang="pl-PL" sz="1800" dirty="0">
                <a:solidFill>
                  <a:srgbClr val="0033CC"/>
                </a:solidFill>
                <a:latin typeface="Franklin Gothic Book" panose="020B0503020102020204" pitchFamily="34" charset="0"/>
                <a:cs typeface="Times New Roman" pitchFamily="18" charset="0"/>
              </a:rPr>
              <a:t>w każdym przypadku raport ostrzeżeń podpisują wszystkie osoby uczestniczące w ustalaniu wyników głosowania</a:t>
            </a:r>
            <a:endParaRPr lang="pl-PL" altLang="pl-PL" sz="1800" dirty="0">
              <a:solidFill>
                <a:srgbClr val="0033CC"/>
              </a:solidFill>
              <a:latin typeface="Franklin Gothic Book" panose="020B0503020102020204" pitchFamily="34" charset="0"/>
            </a:endParaRPr>
          </a:p>
          <a:p>
            <a:pPr algn="just">
              <a:defRPr/>
            </a:pPr>
            <a:r>
              <a:rPr lang="pl-PL" altLang="pl-PL" sz="1800" dirty="0">
                <a:solidFill>
                  <a:srgbClr val="FF0000"/>
                </a:solidFill>
                <a:latin typeface="Franklin Gothic Book" panose="020B0503020102020204" pitchFamily="34" charset="0"/>
              </a:rPr>
              <a:t>	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pl-PL" altLang="pl-PL" sz="1800" dirty="0">
                <a:latin typeface="Franklin Gothic Book" panose="020B0503020102020204" pitchFamily="34" charset="0"/>
                <a:cs typeface="Times New Roman" pitchFamily="18" charset="0"/>
              </a:rPr>
              <a:t>komisja </a:t>
            </a:r>
            <a:r>
              <a:rPr lang="pl-PL" altLang="pl-PL" sz="1800" b="1" dirty="0">
                <a:latin typeface="Franklin Gothic Book" panose="020B0503020102020204" pitchFamily="34" charset="0"/>
                <a:cs typeface="Times New Roman" pitchFamily="18" charset="0"/>
              </a:rPr>
              <a:t>przesyła wraz z protokołami </a:t>
            </a:r>
            <a:r>
              <a:rPr lang="pl-PL" altLang="pl-PL" sz="1800" dirty="0">
                <a:latin typeface="Franklin Gothic Book" panose="020B0503020102020204" pitchFamily="34" charset="0"/>
                <a:cs typeface="Times New Roman" pitchFamily="18" charset="0"/>
              </a:rPr>
              <a:t>do Okręgowej Komisji Wyborczej </a:t>
            </a:r>
            <a:r>
              <a:rPr lang="pl-PL" altLang="pl-PL" sz="1800" b="1" dirty="0">
                <a:solidFill>
                  <a:schemeClr val="accent5"/>
                </a:solidFill>
                <a:latin typeface="Franklin Gothic Book" panose="020B0503020102020204" pitchFamily="34" charset="0"/>
                <a:cs typeface="Times New Roman" pitchFamily="18" charset="0"/>
              </a:rPr>
              <a:t>podpisany wydruk raportu ostrzeżeń </a:t>
            </a:r>
            <a:r>
              <a:rPr lang="pl-PL" altLang="pl-PL" sz="1800" dirty="0">
                <a:latin typeface="Franklin Gothic Book" panose="020B0503020102020204" pitchFamily="34" charset="0"/>
                <a:cs typeface="Times New Roman" pitchFamily="18" charset="0"/>
              </a:rPr>
              <a:t> </a:t>
            </a:r>
            <a:r>
              <a:rPr lang="pl-PL" altLang="pl-PL" sz="1800" dirty="0">
                <a:solidFill>
                  <a:prstClr val="black"/>
                </a:solidFill>
                <a:latin typeface="Franklin Gothic Book" panose="020B0503020102020204" pitchFamily="34" charset="0"/>
                <a:cs typeface="Times New Roman" pitchFamily="18" charset="0"/>
              </a:rPr>
              <a:t>-  jeśli aprobowała protokół głosowania bez wprowadzania zmian w zakresie sygnalizowanym raportem ostrzeżeń</a:t>
            </a:r>
            <a:endParaRPr lang="pl-PL" altLang="pl-PL" sz="1800" dirty="0">
              <a:solidFill>
                <a:prstClr val="black"/>
              </a:solidFill>
              <a:latin typeface="Franklin Gothic Book" panose="020B0503020102020204" pitchFamily="34" charset="0"/>
            </a:endParaRPr>
          </a:p>
          <a:p>
            <a:pPr marL="342900" indent="-342900" algn="just" fontAlgn="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pl-PL" sz="1800" dirty="0"/>
          </a:p>
        </p:txBody>
      </p:sp>
      <p:pic>
        <p:nvPicPr>
          <p:cNvPr id="3" name="Obraz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9231" y="145644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939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4"/>
          <p:cNvSpPr>
            <a:spLocks noChangeArrowheads="1"/>
          </p:cNvSpPr>
          <p:nvPr/>
        </p:nvSpPr>
        <p:spPr bwMode="auto">
          <a:xfrm>
            <a:off x="107950" y="992672"/>
            <a:ext cx="8785225" cy="5047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539750" algn="l"/>
              </a:tabLst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539750" algn="l"/>
              </a:tabLst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539750" algn="l"/>
              </a:tabLst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53975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53975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3975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3975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3975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3975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fontAlgn="t">
              <a:spcBef>
                <a:spcPct val="0"/>
              </a:spcBef>
              <a:buFontTx/>
              <a:buNone/>
              <a:defRPr/>
            </a:pPr>
            <a:endParaRPr lang="pl-PL" altLang="pl-PL" sz="1800" dirty="0" smtClean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285750" indent="-285750" fontAlgn="t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pl-PL" altLang="pl-PL" sz="1800" dirty="0" smtClean="0">
                <a:latin typeface="Franklin Gothic Book" panose="020B0503020102020204" pitchFamily="34" charset="0"/>
                <a:cs typeface="Times New Roman" pitchFamily="18" charset="0"/>
              </a:rPr>
              <a:t>jeśli system informatyczny nie sygnalizował błędów lub zostały one usunięte, </a:t>
            </a:r>
          </a:p>
          <a:p>
            <a:pPr fontAlgn="t">
              <a:spcBef>
                <a:spcPct val="0"/>
              </a:spcBef>
              <a:buFontTx/>
              <a:buNone/>
              <a:defRPr/>
            </a:pPr>
            <a:r>
              <a:rPr lang="pl-PL" altLang="pl-PL" sz="1800" dirty="0">
                <a:solidFill>
                  <a:srgbClr val="0033CC"/>
                </a:solidFill>
                <a:latin typeface="Franklin Gothic Book" panose="020B0503020102020204" pitchFamily="34" charset="0"/>
                <a:cs typeface="Times New Roman" pitchFamily="18" charset="0"/>
              </a:rPr>
              <a:t> </a:t>
            </a:r>
            <a:r>
              <a:rPr lang="pl-PL" altLang="pl-PL" sz="1800" dirty="0" smtClean="0">
                <a:solidFill>
                  <a:srgbClr val="0033CC"/>
                </a:solidFill>
                <a:latin typeface="Franklin Gothic Book" panose="020B0503020102020204" pitchFamily="34" charset="0"/>
                <a:cs typeface="Times New Roman" pitchFamily="18" charset="0"/>
              </a:rPr>
              <a:t>    drukowany jest protokół głosowania </a:t>
            </a:r>
          </a:p>
          <a:p>
            <a:pPr fontAlgn="t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endParaRPr lang="pl-PL" altLang="pl-PL" sz="1800" dirty="0">
              <a:solidFill>
                <a:srgbClr val="0033CC"/>
              </a:solidFill>
              <a:latin typeface="Franklin Gothic Book" panose="020B0503020102020204" pitchFamily="34" charset="0"/>
              <a:cs typeface="Times New Roman" pitchFamily="18" charset="0"/>
            </a:endParaRPr>
          </a:p>
          <a:p>
            <a:pPr marL="285750" indent="-285750" fontAlgn="t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endParaRPr lang="pl-PL" altLang="pl-PL" sz="1800" dirty="0" smtClean="0">
              <a:latin typeface="Franklin Gothic Book" panose="020B0503020102020204" pitchFamily="34" charset="0"/>
            </a:endParaRPr>
          </a:p>
          <a:p>
            <a:pPr marL="285750" indent="-285750" fontAlgn="t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pl-PL" altLang="pl-PL" sz="1800" dirty="0" smtClean="0">
                <a:latin typeface="Franklin Gothic Book" panose="020B0503020102020204" pitchFamily="34" charset="0"/>
              </a:rPr>
              <a:t>przed </a:t>
            </a:r>
            <a:r>
              <a:rPr lang="pl-PL" altLang="pl-PL" sz="1800" dirty="0">
                <a:latin typeface="Franklin Gothic Book" panose="020B0503020102020204" pitchFamily="34" charset="0"/>
              </a:rPr>
              <a:t>wydrukiem należy </a:t>
            </a:r>
            <a:r>
              <a:rPr lang="pl-PL" altLang="pl-PL" sz="1800" b="1" dirty="0">
                <a:solidFill>
                  <a:srgbClr val="FF0000"/>
                </a:solidFill>
                <a:latin typeface="Franklin Gothic Book" panose="020B0503020102020204" pitchFamily="34" charset="0"/>
              </a:rPr>
              <a:t>oznaczyć w aplikacji członków komisji </a:t>
            </a:r>
            <a:r>
              <a:rPr lang="pl-PL" altLang="pl-PL" sz="1800" dirty="0">
                <a:latin typeface="Franklin Gothic Book" panose="020B0503020102020204" pitchFamily="34" charset="0"/>
              </a:rPr>
              <a:t>uczestniczących w ustalaniu wyników głosowania, </a:t>
            </a:r>
            <a:r>
              <a:rPr lang="pl-PL" altLang="pl-PL" sz="1800" b="1" dirty="0">
                <a:solidFill>
                  <a:srgbClr val="FF0000"/>
                </a:solidFill>
                <a:latin typeface="Franklin Gothic Book" panose="020B0503020102020204" pitchFamily="34" charset="0"/>
              </a:rPr>
              <a:t>którzy podpiszą protokół </a:t>
            </a:r>
            <a:r>
              <a:rPr lang="pl-PL" altLang="pl-PL" sz="1800" b="1" dirty="0" smtClean="0">
                <a:solidFill>
                  <a:srgbClr val="FF0000"/>
                </a:solidFill>
                <a:latin typeface="Franklin Gothic Book" panose="020B0503020102020204" pitchFamily="34" charset="0"/>
              </a:rPr>
              <a:t>głosowania !!</a:t>
            </a:r>
          </a:p>
          <a:p>
            <a:pPr fontAlgn="t">
              <a:spcBef>
                <a:spcPct val="0"/>
              </a:spcBef>
              <a:buNone/>
              <a:defRPr/>
            </a:pPr>
            <a:endParaRPr lang="pl-PL" altLang="pl-PL" sz="1800" b="1" dirty="0" smtClean="0">
              <a:latin typeface="Franklin Gothic Book" panose="020B0503020102020204" pitchFamily="34" charset="0"/>
            </a:endParaRPr>
          </a:p>
          <a:p>
            <a:pPr marL="285750" indent="-285750" fontAlgn="t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endParaRPr lang="pl-PL" altLang="pl-PL" sz="1800" b="1" dirty="0">
              <a:latin typeface="Franklin Gothic Book" panose="020B0503020102020204" pitchFamily="34" charset="0"/>
            </a:endParaRPr>
          </a:p>
          <a:p>
            <a:pPr marL="285750" indent="-285750" fontAlgn="t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pl-PL" altLang="pl-PL" sz="1800" b="1" dirty="0" smtClean="0">
                <a:latin typeface="Franklin Gothic Book" panose="020B0503020102020204" pitchFamily="34" charset="0"/>
              </a:rPr>
              <a:t>komisja </a:t>
            </a:r>
            <a:r>
              <a:rPr lang="pl-PL" altLang="pl-PL" sz="1800" b="1" dirty="0">
                <a:latin typeface="Franklin Gothic Book" panose="020B0503020102020204" pitchFamily="34" charset="0"/>
              </a:rPr>
              <a:t>sprawdza zgodność danych w wydrukowanych </a:t>
            </a:r>
            <a:r>
              <a:rPr lang="pl-PL" altLang="pl-PL" sz="1800" b="1" dirty="0" smtClean="0">
                <a:latin typeface="Franklin Gothic Book" panose="020B0503020102020204" pitchFamily="34" charset="0"/>
              </a:rPr>
              <a:t>protokołów z </a:t>
            </a:r>
            <a:r>
              <a:rPr lang="pl-PL" altLang="pl-PL" sz="1800" b="1" dirty="0">
                <a:latin typeface="Franklin Gothic Book" panose="020B0503020102020204" pitchFamily="34" charset="0"/>
              </a:rPr>
              <a:t>ustalonymi wynikami głosowania </a:t>
            </a:r>
            <a:r>
              <a:rPr lang="pl-PL" altLang="pl-PL" sz="1800" b="1" dirty="0" smtClean="0">
                <a:latin typeface="Franklin Gothic Book" panose="020B0503020102020204" pitchFamily="34" charset="0"/>
              </a:rPr>
              <a:t>!!</a:t>
            </a:r>
            <a:endParaRPr lang="pl-PL" altLang="pl-PL" sz="1800" b="1" dirty="0">
              <a:latin typeface="Franklin Gothic Book" panose="020B0503020102020204" pitchFamily="34" charset="0"/>
            </a:endParaRPr>
          </a:p>
          <a:p>
            <a:pPr lvl="1" fontAlgn="t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pl-PL" altLang="pl-PL" sz="1800" dirty="0" smtClean="0">
                <a:latin typeface="Franklin Gothic Book" panose="020B0503020102020204" pitchFamily="34" charset="0"/>
              </a:rPr>
              <a:t>		sprawdzenia </a:t>
            </a:r>
            <a:r>
              <a:rPr lang="pl-PL" altLang="pl-PL" sz="1800" b="1" dirty="0" smtClean="0">
                <a:solidFill>
                  <a:srgbClr val="FF3300"/>
                </a:solidFill>
                <a:latin typeface="Franklin Gothic Book" panose="020B0503020102020204" pitchFamily="34" charset="0"/>
              </a:rPr>
              <a:t>polega na odczytaniu </a:t>
            </a:r>
            <a:r>
              <a:rPr lang="pl-PL" altLang="pl-PL" sz="1800" b="1" dirty="0">
                <a:solidFill>
                  <a:srgbClr val="FF3300"/>
                </a:solidFill>
                <a:latin typeface="Franklin Gothic Book" panose="020B0503020102020204" pitchFamily="34" charset="0"/>
              </a:rPr>
              <a:t>na głos danych z wydrukowanego protokołu i </a:t>
            </a:r>
            <a:r>
              <a:rPr lang="pl-PL" altLang="pl-PL" sz="1800" b="1" dirty="0" smtClean="0">
                <a:solidFill>
                  <a:srgbClr val="FF3300"/>
                </a:solidFill>
                <a:latin typeface="Franklin Gothic Book" panose="020B0503020102020204" pitchFamily="34" charset="0"/>
              </a:rPr>
              <a:t>porównanie ich </a:t>
            </a:r>
            <a:r>
              <a:rPr lang="pl-PL" altLang="pl-PL" sz="1800" b="1" dirty="0">
                <a:solidFill>
                  <a:srgbClr val="FF3300"/>
                </a:solidFill>
                <a:latin typeface="Franklin Gothic Book" panose="020B0503020102020204" pitchFamily="34" charset="0"/>
              </a:rPr>
              <a:t>z danymi z projektu protokołu przekazanego operatorowi informatycznemu</a:t>
            </a:r>
            <a:r>
              <a:rPr lang="pl-PL" altLang="pl-PL" sz="1800" dirty="0">
                <a:latin typeface="Franklin Gothic Book" panose="020B0503020102020204" pitchFamily="34" charset="0"/>
              </a:rPr>
              <a:t>; </a:t>
            </a:r>
            <a:r>
              <a:rPr lang="pl-PL" altLang="pl-PL" sz="1800" b="1" dirty="0">
                <a:solidFill>
                  <a:srgbClr val="0033CC"/>
                </a:solidFill>
                <a:latin typeface="Franklin Gothic Book" panose="020B0503020102020204" pitchFamily="34" charset="0"/>
              </a:rPr>
              <a:t>- ta czynność jest do </a:t>
            </a:r>
            <a:r>
              <a:rPr lang="pl-PL" altLang="pl-PL" sz="1800" b="1" dirty="0" smtClean="0">
                <a:solidFill>
                  <a:srgbClr val="0033CC"/>
                </a:solidFill>
                <a:latin typeface="Franklin Gothic Book" panose="020B0503020102020204" pitchFamily="34" charset="0"/>
              </a:rPr>
              <a:t>bezwzględnego wykonania !!!</a:t>
            </a:r>
            <a:endParaRPr lang="pl-PL" altLang="pl-PL" sz="1800" b="1" dirty="0">
              <a:solidFill>
                <a:srgbClr val="0033CC"/>
              </a:solidFill>
              <a:latin typeface="Franklin Gothic Book" panose="020B0503020102020204" pitchFamily="34" charset="0"/>
            </a:endParaRPr>
          </a:p>
          <a:p>
            <a:pPr marL="285750" indent="-285750" fontAlgn="t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endParaRPr lang="pl-PL" altLang="pl-PL" sz="1800" dirty="0" smtClean="0">
              <a:latin typeface="Calibri" panose="020F0502020204030204" pitchFamily="34" charset="0"/>
            </a:endParaRPr>
          </a:p>
          <a:p>
            <a:pPr algn="just">
              <a:spcBef>
                <a:spcPct val="0"/>
              </a:spcBef>
              <a:buFontTx/>
              <a:buNone/>
              <a:defRPr/>
            </a:pPr>
            <a:endParaRPr lang="pl-PL" altLang="pl-PL" sz="1600" dirty="0">
              <a:solidFill>
                <a:prstClr val="black"/>
              </a:solidFill>
            </a:endParaRPr>
          </a:p>
        </p:txBody>
      </p:sp>
      <p:pic>
        <p:nvPicPr>
          <p:cNvPr id="3" name="Obraz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9231" y="145644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2296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250825" y="2276475"/>
            <a:ext cx="8713788" cy="10810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sp>
        <p:nvSpPr>
          <p:cNvPr id="38914" name="Rectangle 4"/>
          <p:cNvSpPr>
            <a:spLocks noChangeArrowheads="1"/>
          </p:cNvSpPr>
          <p:nvPr/>
        </p:nvSpPr>
        <p:spPr bwMode="auto">
          <a:xfrm>
            <a:off x="0" y="956032"/>
            <a:ext cx="9023350" cy="5047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endParaRPr lang="pl-PL" altLang="pl-PL" sz="1800" dirty="0" smtClean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</a:rPr>
              <a:t>osoba odpowiedzialna za obsługę informatyczną komisji dokonuje transmisji danych z protokołu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endParaRPr lang="pl-PL" altLang="pl-PL" sz="1800" dirty="0" smtClean="0">
              <a:solidFill>
                <a:prstClr val="black"/>
              </a:solidFill>
              <a:latin typeface="Franklin Gothic Book" panose="020B0503020102020204" pitchFamily="34" charset="0"/>
            </a:endParaRPr>
          </a:p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pl-PL" altLang="pl-PL" sz="1800" b="1" dirty="0" smtClean="0">
                <a:solidFill>
                  <a:srgbClr val="0033CC"/>
                </a:solidFill>
                <a:latin typeface="Franklin Gothic Book" panose="020B0503020102020204" pitchFamily="34" charset="0"/>
              </a:rPr>
              <a:t>jakakolwiek </a:t>
            </a:r>
            <a:r>
              <a:rPr lang="pl-PL" altLang="pl-PL" sz="1800" b="1" dirty="0">
                <a:solidFill>
                  <a:srgbClr val="0033CC"/>
                </a:solidFill>
                <a:latin typeface="Franklin Gothic Book" panose="020B0503020102020204" pitchFamily="34" charset="0"/>
              </a:rPr>
              <a:t>zmiana</a:t>
            </a: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</a:rPr>
              <a:t>, </a:t>
            </a:r>
            <a:r>
              <a:rPr lang="pl-PL" altLang="pl-PL" sz="1800" dirty="0">
                <a:solidFill>
                  <a:prstClr val="black"/>
                </a:solidFill>
                <a:latin typeface="Franklin Gothic Book" panose="020B0503020102020204" pitchFamily="34" charset="0"/>
              </a:rPr>
              <a:t>w </a:t>
            </a: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</a:rPr>
              <a:t>protokole, </a:t>
            </a:r>
            <a:r>
              <a:rPr lang="pl-PL" altLang="pl-PL" sz="1800" b="1" dirty="0">
                <a:solidFill>
                  <a:srgbClr val="C00000"/>
                </a:solidFill>
                <a:latin typeface="Franklin Gothic Book" panose="020B0503020102020204" pitchFamily="34" charset="0"/>
              </a:rPr>
              <a:t>powoduje konieczność ponownego </a:t>
            </a:r>
            <a:r>
              <a:rPr lang="pl-PL" altLang="pl-PL" sz="1800" b="1" dirty="0" smtClean="0">
                <a:solidFill>
                  <a:srgbClr val="C00000"/>
                </a:solidFill>
                <a:latin typeface="Franklin Gothic Book" panose="020B0503020102020204" pitchFamily="34" charset="0"/>
              </a:rPr>
              <a:t>wydruku tego  protokołu</a:t>
            </a: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</a:rPr>
              <a:t> </a:t>
            </a:r>
            <a:r>
              <a:rPr lang="pl-PL" altLang="pl-PL" sz="1800" b="1" dirty="0">
                <a:solidFill>
                  <a:srgbClr val="0033CC"/>
                </a:solidFill>
                <a:latin typeface="Franklin Gothic Book" panose="020B0503020102020204" pitchFamily="34" charset="0"/>
              </a:rPr>
              <a:t>oraz powoduje konieczność ponownej transmisji danych </a:t>
            </a: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</a:rPr>
              <a:t>do </a:t>
            </a:r>
            <a:r>
              <a:rPr lang="pl-PL" altLang="pl-PL" sz="1800" dirty="0">
                <a:solidFill>
                  <a:prstClr val="black"/>
                </a:solidFill>
                <a:latin typeface="Franklin Gothic Book" panose="020B0503020102020204" pitchFamily="34" charset="0"/>
              </a:rPr>
              <a:t>okręgowej komisji </a:t>
            </a: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</a:rPr>
              <a:t>wyborczej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endParaRPr lang="pl-PL" altLang="pl-PL" sz="1800" dirty="0">
              <a:solidFill>
                <a:prstClr val="black"/>
              </a:solidFill>
              <a:latin typeface="Franklin Gothic Book" panose="020B0503020102020204" pitchFamily="34" charset="0"/>
            </a:endParaRP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</a:rPr>
              <a:t>jeżeli </a:t>
            </a:r>
            <a:r>
              <a:rPr lang="pl-PL" altLang="pl-PL" sz="1800" dirty="0">
                <a:solidFill>
                  <a:prstClr val="black"/>
                </a:solidFill>
                <a:latin typeface="Franklin Gothic Book" panose="020B0503020102020204" pitchFamily="34" charset="0"/>
              </a:rPr>
              <a:t>możliwości techniczne nie pozwoliły na dokonanie transmisji </a:t>
            </a: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</a:rPr>
              <a:t>danych, </a:t>
            </a:r>
            <a:r>
              <a:rPr lang="pl-PL" altLang="pl-PL" sz="1800" dirty="0">
                <a:solidFill>
                  <a:prstClr val="black"/>
                </a:solidFill>
                <a:latin typeface="Franklin Gothic Book" panose="020B0503020102020204" pitchFamily="34" charset="0"/>
              </a:rPr>
              <a:t>operator </a:t>
            </a: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</a:rPr>
              <a:t>dokonuje </a:t>
            </a:r>
            <a:r>
              <a:rPr lang="pl-PL" altLang="pl-PL" sz="1800" dirty="0">
                <a:solidFill>
                  <a:prstClr val="black"/>
                </a:solidFill>
                <a:latin typeface="Franklin Gothic Book" panose="020B0503020102020204" pitchFamily="34" charset="0"/>
              </a:rPr>
              <a:t>zapisu danych </a:t>
            </a: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</a:rPr>
              <a:t>na </a:t>
            </a:r>
            <a:r>
              <a:rPr lang="pl-PL" altLang="pl-PL" sz="1800" dirty="0">
                <a:solidFill>
                  <a:prstClr val="black"/>
                </a:solidFill>
                <a:latin typeface="Franklin Gothic Book" panose="020B0503020102020204" pitchFamily="34" charset="0"/>
              </a:rPr>
              <a:t>nośniku </a:t>
            </a: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</a:rPr>
              <a:t>elektronicznym</a:t>
            </a: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endParaRPr lang="pl-PL" altLang="pl-PL" sz="1800" dirty="0">
              <a:solidFill>
                <a:prstClr val="black"/>
              </a:solidFill>
              <a:latin typeface="Franklin Gothic Book" panose="020B0503020102020204" pitchFamily="34" charset="0"/>
            </a:endParaRP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</a:rPr>
              <a:t>protokół </a:t>
            </a:r>
            <a:r>
              <a:rPr lang="pl-PL" altLang="pl-PL" sz="1800" dirty="0">
                <a:solidFill>
                  <a:prstClr val="black"/>
                </a:solidFill>
                <a:latin typeface="Franklin Gothic Book" panose="020B0503020102020204" pitchFamily="34" charset="0"/>
              </a:rPr>
              <a:t>głosowania w obwodzie </a:t>
            </a:r>
            <a:r>
              <a:rPr lang="pl-PL" altLang="pl-PL" sz="1800" b="1" dirty="0">
                <a:solidFill>
                  <a:srgbClr val="0070C0"/>
                </a:solidFill>
                <a:latin typeface="Franklin Gothic Book" panose="020B0503020102020204" pitchFamily="34" charset="0"/>
              </a:rPr>
              <a:t>(w dwóch egzemplarzach) </a:t>
            </a:r>
            <a:r>
              <a:rPr lang="pl-PL" altLang="pl-PL" sz="1800" dirty="0">
                <a:solidFill>
                  <a:prstClr val="black"/>
                </a:solidFill>
                <a:latin typeface="Franklin Gothic Book" panose="020B0503020102020204" pitchFamily="34" charset="0"/>
              </a:rPr>
              <a:t>podpisują </a:t>
            </a: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</a:rPr>
              <a:t>wszyscy </a:t>
            </a:r>
            <a:r>
              <a:rPr lang="pl-PL" altLang="pl-PL" sz="1800" dirty="0">
                <a:solidFill>
                  <a:prstClr val="black"/>
                </a:solidFill>
                <a:latin typeface="Franklin Gothic Book" panose="020B0503020102020204" pitchFamily="34" charset="0"/>
              </a:rPr>
              <a:t>członkowie komisji obecni przy ich sporządzeniu, także ci, którzy wnieśli do nich uwagi;</a:t>
            </a:r>
          </a:p>
          <a:p>
            <a:pPr algn="just">
              <a:spcBef>
                <a:spcPct val="0"/>
              </a:spcBef>
              <a:buFontTx/>
              <a:buNone/>
              <a:defRPr/>
            </a:pPr>
            <a:endParaRPr lang="pl-PL" altLang="pl-PL" sz="1800" dirty="0">
              <a:solidFill>
                <a:prstClr val="black"/>
              </a:solidFill>
              <a:latin typeface="Franklin Gothic Book" panose="020B0503020102020204" pitchFamily="34" charset="0"/>
            </a:endParaRP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pl-PL" altLang="pl-PL" sz="1800" dirty="0">
                <a:solidFill>
                  <a:prstClr val="black"/>
                </a:solidFill>
                <a:latin typeface="Franklin Gothic Book" panose="020B0503020102020204" pitchFamily="34" charset="0"/>
              </a:rPr>
              <a:t>wszyscy członkowie komisji obecni przy sporządzeniu protokołu </a:t>
            </a:r>
            <a:r>
              <a:rPr lang="pl-PL" altLang="pl-PL" sz="1800" b="1" dirty="0">
                <a:solidFill>
                  <a:srgbClr val="0070C0"/>
                </a:solidFill>
                <a:latin typeface="Franklin Gothic Book" panose="020B0503020102020204" pitchFamily="34" charset="0"/>
              </a:rPr>
              <a:t>parafują wszystkie strony obu egzemplarzy protokołu, z wyjątkiem strony z podpisami członków </a:t>
            </a:r>
            <a:r>
              <a:rPr lang="pl-PL" altLang="pl-PL" sz="1800" b="1" dirty="0" smtClean="0">
                <a:solidFill>
                  <a:srgbClr val="0070C0"/>
                </a:solidFill>
                <a:latin typeface="Franklin Gothic Book" panose="020B0503020102020204" pitchFamily="34" charset="0"/>
              </a:rPr>
              <a:t>komisji</a:t>
            </a:r>
            <a:endParaRPr lang="pl-PL" altLang="pl-PL" sz="1800" dirty="0">
              <a:solidFill>
                <a:prstClr val="black"/>
              </a:solidFill>
              <a:latin typeface="Franklin Gothic Book" panose="020B0503020102020204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endParaRPr lang="pl-PL" altLang="pl-PL" sz="1600" dirty="0" smtClean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Obraz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9231" y="145644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1874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4"/>
          <p:cNvSpPr>
            <a:spLocks noChangeArrowheads="1"/>
          </p:cNvSpPr>
          <p:nvPr/>
        </p:nvSpPr>
        <p:spPr bwMode="auto">
          <a:xfrm>
            <a:off x="0" y="956038"/>
            <a:ext cx="9023350" cy="5047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pl-PL" altLang="pl-PL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Arial"/>
              <a:sym typeface="Arial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None/>
              <a:tabLst/>
              <a:defRPr/>
            </a:pPr>
            <a:endParaRPr lang="pl-PL" altLang="pl-PL" sz="1800" dirty="0">
              <a:solidFill>
                <a:prstClr val="black"/>
              </a:solidFill>
              <a:latin typeface="Franklin Gothic Book" panose="020B0503020102020204" pitchFamily="34" charset="0"/>
            </a:endParaRPr>
          </a:p>
          <a:p>
            <a:pPr marL="285750" lvl="0" indent="-285750" algn="just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</a:rPr>
              <a:t>komisje</a:t>
            </a:r>
            <a:r>
              <a:rPr lang="pl-PL" altLang="pl-PL" sz="1800" dirty="0">
                <a:solidFill>
                  <a:prstClr val="black"/>
                </a:solidFill>
                <a:latin typeface="Franklin Gothic Book" panose="020B0503020102020204" pitchFamily="34" charset="0"/>
              </a:rPr>
              <a:t>, w których </a:t>
            </a: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</a:rPr>
              <a:t>protokoły </a:t>
            </a:r>
            <a:r>
              <a:rPr lang="pl-PL" altLang="pl-PL" sz="1800" dirty="0">
                <a:solidFill>
                  <a:prstClr val="black"/>
                </a:solidFill>
                <a:latin typeface="Franklin Gothic Book" panose="020B0503020102020204" pitchFamily="34" charset="0"/>
              </a:rPr>
              <a:t>drukowane są z aplikacji, zwracają dodatkowo uwagę, by wydrukowane zostały wszystkie strony </a:t>
            </a:r>
            <a:r>
              <a:rPr lang="pl-PL" altLang="pl-PL" sz="1800" b="1" dirty="0">
                <a:solidFill>
                  <a:srgbClr val="FF0000"/>
                </a:solidFill>
                <a:latin typeface="Franklin Gothic Book" panose="020B0503020102020204" pitchFamily="34" charset="0"/>
              </a:rPr>
              <a:t>oraz strona zawierająca kod QR</a:t>
            </a:r>
            <a:r>
              <a:rPr lang="pl-PL" altLang="pl-PL" sz="1800" dirty="0">
                <a:solidFill>
                  <a:prstClr val="black"/>
                </a:solidFill>
                <a:latin typeface="Franklin Gothic Book" panose="020B0503020102020204" pitchFamily="34" charset="0"/>
              </a:rPr>
              <a:t>. </a:t>
            </a:r>
            <a:endParaRPr kumimoji="0" lang="pl-PL" altLang="pl-PL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anose="020B0503020102020204" pitchFamily="34" charset="0"/>
              <a:cs typeface="Arial"/>
              <a:sym typeface="Arial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pl-PL" altLang="pl-PL" sz="1800" dirty="0">
              <a:solidFill>
                <a:prstClr val="black"/>
              </a:solidFill>
              <a:latin typeface="Franklin Gothic Book" panose="020B0503020102020204" pitchFamily="34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altLang="pl-PL" sz="1800" b="1" i="0" u="none" strike="noStrike" kern="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Franklin Gothic Book" panose="020B0503020102020204" pitchFamily="34" charset="0"/>
              <a:cs typeface="Arial"/>
              <a:sym typeface="Arial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pl-PL" altLang="pl-PL" sz="1800" b="1" dirty="0">
              <a:solidFill>
                <a:srgbClr val="0070C0"/>
              </a:solidFill>
              <a:latin typeface="Franklin Gothic Book" panose="020B0503020102020204" pitchFamily="34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altLang="pl-PL" sz="1800" b="1" i="0" u="none" strike="noStrike" kern="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Franklin Gothic Book" panose="020B0503020102020204" pitchFamily="34" charset="0"/>
              <a:cs typeface="Arial"/>
              <a:sym typeface="Arial"/>
            </a:endParaRPr>
          </a:p>
          <a:p>
            <a:pPr marL="285750" lvl="0" indent="-285750" algn="just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pl-PL" altLang="pl-PL" sz="1800" b="1" dirty="0" smtClean="0">
                <a:solidFill>
                  <a:srgbClr val="0070C0"/>
                </a:solidFill>
                <a:latin typeface="Franklin Gothic Book" panose="020B0503020102020204" pitchFamily="34" charset="0"/>
              </a:rPr>
              <a:t>podpisy </a:t>
            </a:r>
            <a:r>
              <a:rPr lang="pl-PL" altLang="pl-PL" sz="1800" b="1" dirty="0">
                <a:solidFill>
                  <a:srgbClr val="0070C0"/>
                </a:solidFill>
                <a:latin typeface="Franklin Gothic Book" panose="020B0503020102020204" pitchFamily="34" charset="0"/>
              </a:rPr>
              <a:t>nie powinny nachodzić na kod QR, ani na kody kreskowe znajdujące na protokole</a:t>
            </a:r>
            <a:r>
              <a:rPr lang="pl-PL" altLang="pl-PL" sz="1800" b="1" dirty="0" smtClean="0">
                <a:solidFill>
                  <a:srgbClr val="0070C0"/>
                </a:solidFill>
                <a:latin typeface="Franklin Gothic Book" panose="020B0503020102020204" pitchFamily="34" charset="0"/>
              </a:rPr>
              <a:t>.</a:t>
            </a:r>
          </a:p>
          <a:p>
            <a:pPr marL="285750" lvl="0" indent="-285750" algn="just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endParaRPr lang="pl-PL" altLang="pl-PL" sz="1800" b="1" dirty="0">
              <a:solidFill>
                <a:srgbClr val="0070C0"/>
              </a:solidFill>
              <a:latin typeface="Franklin Gothic Book" panose="020B0503020102020204" pitchFamily="34" charset="0"/>
            </a:endParaRPr>
          </a:p>
          <a:p>
            <a:pPr marL="285750" lvl="0" indent="-285750" algn="just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endParaRPr lang="pl-PL" altLang="pl-PL" sz="1800" dirty="0" smtClean="0">
              <a:latin typeface="Franklin Gothic Book" panose="020B0503020102020204" pitchFamily="34" charset="0"/>
            </a:endParaRPr>
          </a:p>
          <a:p>
            <a:pPr marL="285750" lvl="0" indent="-285750" algn="just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pl-PL" altLang="pl-PL" sz="1800" dirty="0" smtClean="0">
                <a:latin typeface="Franklin Gothic Book" panose="020B0503020102020204" pitchFamily="34" charset="0"/>
              </a:rPr>
              <a:t>operator </a:t>
            </a:r>
            <a:r>
              <a:rPr lang="pl-PL" altLang="pl-PL" sz="1800" dirty="0">
                <a:latin typeface="Franklin Gothic Book" panose="020B0503020102020204" pitchFamily="34" charset="0"/>
              </a:rPr>
              <a:t>informatycznej obsługi komisji dokonuje zapisu danych z protokołu na nośniku elektronicznym, który przekazuje koordynatorowi gminnemu ds. informatyki.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altLang="pl-PL" sz="180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Franklin Gothic Book" panose="020B0503020102020204" pitchFamily="34" charset="0"/>
              <a:sym typeface="Arial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altLang="pl-PL" sz="1800" b="1" i="0" u="none" strike="noStrike" kern="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Franklin Gothic Book" panose="020B0503020102020204" pitchFamily="34" charset="0"/>
              <a:cs typeface="Arial"/>
              <a:sym typeface="Arial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altLang="pl-PL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anose="020B0503020102020204" pitchFamily="34" charset="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pl-PL" altLang="pl-PL" sz="16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Arial"/>
              <a:sym typeface="Arial"/>
            </a:endParaRPr>
          </a:p>
        </p:txBody>
      </p:sp>
      <p:pic>
        <p:nvPicPr>
          <p:cNvPr id="4" name="Obraz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9231" y="145644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6D22F896-40B5-4ADD-8801-0D06FADFA095}" type="slidenum">
              <a:rPr kumimoji="0" lang="en-US" sz="1600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 Condensed"/>
                <a:sym typeface="Roboto Condensed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29</a:t>
            </a:fld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Condensed"/>
              <a:sym typeface="Roboto Condensed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133" y="2248270"/>
            <a:ext cx="883997" cy="79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340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Prostokąt 2"/>
          <p:cNvSpPr>
            <a:spLocks noChangeArrowheads="1"/>
          </p:cNvSpPr>
          <p:nvPr/>
        </p:nvSpPr>
        <p:spPr bwMode="auto">
          <a:xfrm>
            <a:off x="611981" y="828675"/>
            <a:ext cx="7920038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000" b="1" dirty="0">
                <a:solidFill>
                  <a:srgbClr val="C00000"/>
                </a:solidFill>
                <a:cs typeface="Calibri" panose="020F0502020204030204" pitchFamily="34" charset="0"/>
              </a:rPr>
              <a:t>USTALENIE WYNIKÓW GŁOSOWANIA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000" b="1" dirty="0">
                <a:solidFill>
                  <a:srgbClr val="C00000"/>
                </a:solidFill>
                <a:cs typeface="Calibri" panose="020F0502020204030204" pitchFamily="34" charset="0"/>
              </a:rPr>
              <a:t>I SPORZĄDZENIE PROTOKOŁÓW GŁOSOWANIA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000" b="1" dirty="0">
                <a:solidFill>
                  <a:srgbClr val="C00000"/>
                </a:solidFill>
                <a:cs typeface="Calibri" panose="020F0502020204030204" pitchFamily="34" charset="0"/>
              </a:rPr>
              <a:t>W OBWODZIE </a:t>
            </a:r>
          </a:p>
        </p:txBody>
      </p:sp>
      <p:sp>
        <p:nvSpPr>
          <p:cNvPr id="2" name="Prostokąt 1"/>
          <p:cNvSpPr/>
          <p:nvPr/>
        </p:nvSpPr>
        <p:spPr>
          <a:xfrm>
            <a:off x="0" y="1903782"/>
            <a:ext cx="8928100" cy="35861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pl-PL" sz="2000" b="1" dirty="0">
                <a:latin typeface="Calibri" panose="020F0502020204030204" pitchFamily="34" charset="0"/>
                <a:ea typeface="Yu Gothic Medium" panose="020B0500000000000000" pitchFamily="34" charset="-128"/>
                <a:cs typeface="Calibri" panose="020F0502020204030204" pitchFamily="34" charset="0"/>
              </a:rPr>
              <a:t>   Liczby w protokole głosowania wpisuje się w następujący sposób</a:t>
            </a:r>
            <a:r>
              <a:rPr lang="pl-PL" sz="2000" dirty="0">
                <a:latin typeface="Calibri" panose="020F0502020204030204" pitchFamily="34" charset="0"/>
                <a:ea typeface="Yu Gothic Medium" panose="020B0500000000000000" pitchFamily="34" charset="-128"/>
                <a:cs typeface="Calibri" panose="020F0502020204030204" pitchFamily="34" charset="0"/>
              </a:rPr>
              <a:t>: </a:t>
            </a:r>
          </a:p>
          <a:p>
            <a:pPr marL="742950" lvl="1" indent="-285750" algn="just">
              <a:buFont typeface="Arial" pitchFamily="34" charset="0"/>
              <a:buChar char="•"/>
              <a:defRPr/>
            </a:pPr>
            <a:endParaRPr lang="pl-PL" sz="2000" dirty="0">
              <a:latin typeface="Calibri" panose="020F0502020204030204" pitchFamily="34" charset="0"/>
              <a:ea typeface="Yu Gothic Medium" panose="020B0500000000000000" pitchFamily="34" charset="-128"/>
              <a:cs typeface="Calibri" panose="020F0502020204030204" pitchFamily="34" charset="0"/>
            </a:endParaRPr>
          </a:p>
          <a:p>
            <a:pPr marL="742950" lvl="1" indent="-285750" algn="just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pl-PL" sz="2000" b="1" dirty="0">
                <a:latin typeface="Calibri" panose="020F0502020204030204" pitchFamily="34" charset="0"/>
                <a:ea typeface="Yu Gothic Medium" panose="020B0500000000000000" pitchFamily="34" charset="-128"/>
                <a:cs typeface="Calibri" panose="020F0502020204030204" pitchFamily="34" charset="0"/>
              </a:rPr>
              <a:t>liczby jednocyfrowe  </a:t>
            </a:r>
            <a:r>
              <a:rPr lang="pl-PL" sz="2000" dirty="0">
                <a:latin typeface="Calibri" panose="020F0502020204030204" pitchFamily="34" charset="0"/>
                <a:ea typeface="Yu Gothic Medium" panose="020B0500000000000000" pitchFamily="34" charset="-128"/>
                <a:cs typeface="Calibri" panose="020F0502020204030204" pitchFamily="34" charset="0"/>
              </a:rPr>
              <a:t>-</a:t>
            </a:r>
            <a:r>
              <a:rPr lang="pl-PL" sz="2000" b="1" dirty="0">
                <a:latin typeface="Calibri" panose="020F0502020204030204" pitchFamily="34" charset="0"/>
                <a:ea typeface="Yu Gothic Medium" panose="020B0500000000000000" pitchFamily="34" charset="-128"/>
                <a:cs typeface="Calibri" panose="020F0502020204030204" pitchFamily="34" charset="0"/>
              </a:rPr>
              <a:t>   </a:t>
            </a:r>
            <a:r>
              <a:rPr lang="pl-PL" dirty="0">
                <a:latin typeface="Calibri" panose="020F0502020204030204" pitchFamily="34" charset="0"/>
                <a:ea typeface="Yu Gothic Medium" panose="020B0500000000000000" pitchFamily="34" charset="-128"/>
                <a:cs typeface="Calibri" panose="020F0502020204030204" pitchFamily="34" charset="0"/>
              </a:rPr>
              <a:t>wpisuje się w ostatniej kratce z prawej strony, </a:t>
            </a:r>
          </a:p>
          <a:p>
            <a:pPr marL="742950" lvl="1" indent="-285750" algn="just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pl-PL" sz="2000" b="1" dirty="0">
                <a:latin typeface="Calibri" panose="020F0502020204030204" pitchFamily="34" charset="0"/>
                <a:ea typeface="Yu Gothic Medium" panose="020B0500000000000000" pitchFamily="34" charset="-128"/>
                <a:cs typeface="Calibri" panose="020F0502020204030204" pitchFamily="34" charset="0"/>
              </a:rPr>
              <a:t>liczby dwucyfrowe    </a:t>
            </a:r>
            <a:r>
              <a:rPr lang="pl-PL" sz="2000" dirty="0">
                <a:latin typeface="Calibri" panose="020F0502020204030204" pitchFamily="34" charset="0"/>
                <a:ea typeface="Yu Gothic Medium" panose="020B0500000000000000" pitchFamily="34" charset="-128"/>
                <a:cs typeface="Calibri" panose="020F0502020204030204" pitchFamily="34" charset="0"/>
              </a:rPr>
              <a:t>-   </a:t>
            </a:r>
            <a:r>
              <a:rPr lang="pl-PL" dirty="0">
                <a:latin typeface="Calibri" panose="020F0502020204030204" pitchFamily="34" charset="0"/>
                <a:ea typeface="Yu Gothic Medium" panose="020B0500000000000000" pitchFamily="34" charset="-128"/>
                <a:cs typeface="Calibri" panose="020F0502020204030204" pitchFamily="34" charset="0"/>
              </a:rPr>
              <a:t>w dwóch ostatnich kratkach z prawej strony, </a:t>
            </a:r>
          </a:p>
          <a:p>
            <a:pPr marL="742950" lvl="1" indent="-285750" algn="just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pl-PL" sz="2000" b="1" dirty="0">
                <a:latin typeface="Calibri" panose="020F0502020204030204" pitchFamily="34" charset="0"/>
                <a:ea typeface="Yu Gothic Medium" panose="020B0500000000000000" pitchFamily="34" charset="-128"/>
                <a:cs typeface="Calibri" panose="020F0502020204030204" pitchFamily="34" charset="0"/>
              </a:rPr>
              <a:t>liczby trzycyfrowe   </a:t>
            </a:r>
            <a:r>
              <a:rPr lang="pl-PL" sz="2000" dirty="0">
                <a:latin typeface="Calibri" panose="020F0502020204030204" pitchFamily="34" charset="0"/>
                <a:ea typeface="Yu Gothic Medium" panose="020B0500000000000000" pitchFamily="34" charset="-128"/>
                <a:cs typeface="Calibri" panose="020F0502020204030204" pitchFamily="34" charset="0"/>
              </a:rPr>
              <a:t>-  </a:t>
            </a:r>
            <a:r>
              <a:rPr lang="pl-PL" dirty="0">
                <a:latin typeface="Calibri" panose="020F0502020204030204" pitchFamily="34" charset="0"/>
                <a:ea typeface="Yu Gothic Medium" panose="020B0500000000000000" pitchFamily="34" charset="-128"/>
                <a:cs typeface="Calibri" panose="020F0502020204030204" pitchFamily="34" charset="0"/>
              </a:rPr>
              <a:t>w trzech ostatnich kratkach z prawej strony itd., </a:t>
            </a:r>
            <a:r>
              <a:rPr lang="pl-PL" b="1" dirty="0">
                <a:solidFill>
                  <a:srgbClr val="0033CC"/>
                </a:solidFill>
                <a:latin typeface="Calibri" panose="020F0502020204030204" pitchFamily="34" charset="0"/>
                <a:ea typeface="Yu Gothic Medium" panose="020B0500000000000000" pitchFamily="34" charset="-128"/>
                <a:cs typeface="Calibri" panose="020F0502020204030204" pitchFamily="34" charset="0"/>
              </a:rPr>
              <a:t>czyli tak, aby ostatnia cyfra wpisywanej liczby wypadła w ostatniej kratce z prawej strony. </a:t>
            </a:r>
          </a:p>
          <a:p>
            <a:pPr lvl="1" algn="just">
              <a:lnSpc>
                <a:spcPct val="150000"/>
              </a:lnSpc>
              <a:defRPr/>
            </a:pPr>
            <a:endParaRPr lang="pl-PL" sz="2000" dirty="0">
              <a:latin typeface="Calibri" panose="020F0502020204030204" pitchFamily="34" charset="0"/>
              <a:ea typeface="Yu Gothic Medium" panose="020B0500000000000000" pitchFamily="34" charset="-128"/>
              <a:cs typeface="Calibri" panose="020F0502020204030204" pitchFamily="34" charset="0"/>
            </a:endParaRPr>
          </a:p>
          <a:p>
            <a:pPr marL="742950" lvl="1" indent="-285750" algn="just">
              <a:buFont typeface="Arial" pitchFamily="34" charset="0"/>
              <a:buChar char="•"/>
              <a:defRPr/>
            </a:pPr>
            <a:r>
              <a:rPr lang="pl-PL" sz="2000" b="1" dirty="0">
                <a:solidFill>
                  <a:srgbClr val="FF0000"/>
                </a:solidFill>
                <a:latin typeface="Calibri" panose="020F0502020204030204" pitchFamily="34" charset="0"/>
                <a:ea typeface="Yu Gothic Medium" panose="020B0500000000000000" pitchFamily="34" charset="-128"/>
                <a:cs typeface="Calibri" panose="020F0502020204030204" pitchFamily="34" charset="0"/>
              </a:rPr>
              <a:t>jeżeli ustalona przez komisję liczba wynosi zero, w ostatniej kratce z prawej strony należy wpisać cyfrę "0".  </a:t>
            </a:r>
          </a:p>
        </p:txBody>
      </p:sp>
      <p:pic>
        <p:nvPicPr>
          <p:cNvPr id="4" name="Obraz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9231" y="145644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541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30628" y="145644"/>
            <a:ext cx="8769962" cy="7325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pl-PL" altLang="pl-PL" sz="18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endParaRPr lang="pl-PL" altLang="pl-PL" sz="1800" u="sng" dirty="0" smtClean="0">
              <a:solidFill>
                <a:srgbClr val="0033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defRPr/>
            </a:pPr>
            <a:r>
              <a:rPr lang="pl-PL" sz="2000" b="1" u="sng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Krok </a:t>
            </a:r>
            <a:r>
              <a:rPr lang="pl-PL" sz="2000" b="1" u="sng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18.</a:t>
            </a:r>
            <a:endParaRPr lang="pl-PL" sz="2000" b="1" u="sng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r>
              <a:rPr lang="pl-PL" altLang="pl-PL" sz="1800" u="sng" dirty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k</a:t>
            </a:r>
            <a:r>
              <a:rPr lang="pl-PL" altLang="pl-PL" sz="1800" u="sng" dirty="0" smtClean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omisja</a:t>
            </a:r>
            <a:r>
              <a:rPr lang="pl-PL" altLang="pl-PL" sz="1800" u="sng" dirty="0" smtClean="0">
                <a:solidFill>
                  <a:srgbClr val="0033CC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 </a:t>
            </a:r>
            <a:r>
              <a:rPr lang="pl-PL" altLang="pl-PL" sz="1800" b="1" u="sng" dirty="0" smtClean="0">
                <a:solidFill>
                  <a:srgbClr val="0033CC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podaje treść protokołu </a:t>
            </a:r>
            <a:r>
              <a:rPr lang="pl-PL" altLang="pl-PL" sz="1800" u="sng" dirty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do publicznej wiadomości</a:t>
            </a:r>
          </a:p>
          <a:p>
            <a:pPr algn="just">
              <a:defRPr/>
            </a:pPr>
            <a:endParaRPr lang="pl-PL" altLang="pl-PL" sz="18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l-PL" altLang="pl-PL" sz="1800" b="1" dirty="0" smtClean="0">
                <a:solidFill>
                  <a:srgbClr val="0033CC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sporządza </a:t>
            </a:r>
            <a:r>
              <a:rPr lang="pl-PL" altLang="pl-PL" sz="1800" b="1" dirty="0">
                <a:solidFill>
                  <a:srgbClr val="0033CC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dwie kopie </a:t>
            </a:r>
            <a:r>
              <a:rPr lang="pl-PL" altLang="pl-PL" sz="1800" b="1" dirty="0" smtClean="0">
                <a:solidFill>
                  <a:srgbClr val="0033CC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protokołu</a:t>
            </a:r>
          </a:p>
          <a:p>
            <a:pPr algn="just">
              <a:defRPr/>
            </a:pPr>
            <a:endParaRPr lang="pl-PL" altLang="pl-PL" sz="1800" dirty="0">
              <a:solidFill>
                <a:prstClr val="black"/>
              </a:solidFill>
              <a:latin typeface="Franklin Gothic Book" panose="020B0503020102020204" pitchFamily="34" charset="0"/>
              <a:cs typeface="Calibri" panose="020F0502020204030204" pitchFamily="34" charset="0"/>
            </a:endParaRPr>
          </a:p>
          <a:p>
            <a:pPr marL="285750" indent="-285750" fontAlgn="t">
              <a:buFont typeface="Arial" panose="020B0604020202020204" pitchFamily="34" charset="0"/>
              <a:buChar char="•"/>
              <a:defRPr/>
            </a:pPr>
            <a:r>
              <a:rPr lang="pl-PL" altLang="pl-PL" sz="1800" dirty="0">
                <a:solidFill>
                  <a:prstClr val="black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k</a:t>
            </a: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opią </a:t>
            </a:r>
            <a:r>
              <a:rPr lang="pl-PL" altLang="pl-PL" sz="1800" b="1" dirty="0" smtClean="0">
                <a:solidFill>
                  <a:prstClr val="black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powinna być kserokopia </a:t>
            </a: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ale również jako </a:t>
            </a:r>
            <a:r>
              <a:rPr lang="pl-PL" altLang="pl-PL" sz="1800" dirty="0">
                <a:solidFill>
                  <a:prstClr val="black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kopię protokołu można wykorzystać wydruk dodatkowego egzemplarza projektu protokołu.</a:t>
            </a:r>
          </a:p>
          <a:p>
            <a:pPr marL="285750" indent="-285750" fontAlgn="t">
              <a:buFont typeface="Arial" panose="020B0604020202020204" pitchFamily="34" charset="0"/>
              <a:buChar char="•"/>
              <a:defRPr/>
            </a:pPr>
            <a:endParaRPr lang="pl-PL" altLang="pl-PL" sz="1800" dirty="0">
              <a:solidFill>
                <a:prstClr val="black"/>
              </a:solidFill>
              <a:latin typeface="Franklin Gothic Book" panose="020B0503020102020204" pitchFamily="34" charset="0"/>
              <a:cs typeface="Calibri" panose="020F0502020204030204" pitchFamily="34" charset="0"/>
            </a:endParaRPr>
          </a:p>
          <a:p>
            <a:pPr marL="742950" lvl="1" indent="-285750" fontAlgn="t">
              <a:buFont typeface="Arial" panose="020B0604020202020204" pitchFamily="34" charset="0"/>
              <a:buChar char="•"/>
              <a:defRPr/>
            </a:pPr>
            <a:r>
              <a:rPr lang="pl-PL" sz="1800" dirty="0">
                <a:solidFill>
                  <a:srgbClr val="0070C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kopie poświadczają za zgodność z oryginałem członkowie komisji obecni przy ich sporządzeniu, podpisując je, parafując każdą stronę i opatrując je pieczęcią komisji. </a:t>
            </a:r>
            <a:endParaRPr lang="pl-PL" altLang="pl-PL" sz="1800" dirty="0">
              <a:solidFill>
                <a:srgbClr val="0070C0"/>
              </a:solidFill>
              <a:latin typeface="Franklin Gothic Book" panose="020B0503020102020204" pitchFamily="34" charset="0"/>
              <a:cs typeface="Calibri" panose="020F0502020204030204" pitchFamily="34" charset="0"/>
            </a:endParaRPr>
          </a:p>
          <a:p>
            <a:pPr marL="742950" lvl="1" indent="-285750" fontAlgn="t">
              <a:buFont typeface="Arial" panose="020B0604020202020204" pitchFamily="34" charset="0"/>
              <a:buChar char="•"/>
              <a:defRPr/>
            </a:pPr>
            <a:r>
              <a:rPr lang="pl-PL" altLang="pl-PL" sz="1800" b="1" dirty="0" smtClean="0">
                <a:solidFill>
                  <a:srgbClr val="FF000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kopie </a:t>
            </a:r>
            <a:r>
              <a:rPr lang="pl-PL" altLang="pl-PL" sz="1800" b="1" dirty="0">
                <a:solidFill>
                  <a:srgbClr val="FF000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protokołu nie mogą zawierać strony z kodem </a:t>
            </a:r>
            <a:r>
              <a:rPr lang="pl-PL" altLang="pl-PL" sz="1800" b="1" dirty="0" smtClean="0">
                <a:solidFill>
                  <a:srgbClr val="FF000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QR.</a:t>
            </a:r>
          </a:p>
          <a:p>
            <a:pPr marL="457200" lvl="1" fontAlgn="t">
              <a:defRPr/>
            </a:pPr>
            <a:endParaRPr lang="pl-PL" altLang="pl-PL" sz="1800" b="1" dirty="0" smtClean="0">
              <a:solidFill>
                <a:srgbClr val="FF0000"/>
              </a:solidFill>
              <a:latin typeface="Franklin Gothic Book" panose="020B0503020102020204" pitchFamily="34" charset="0"/>
              <a:cs typeface="Calibri" panose="020F0502020204030204" pitchFamily="34" charset="0"/>
            </a:endParaRPr>
          </a:p>
          <a:p>
            <a:pPr marL="742950" indent="-285750" fontAlgn="t">
              <a:buFont typeface="Arial" panose="020B0604020202020204" pitchFamily="34" charset="0"/>
              <a:buChar char="•"/>
              <a:defRPr/>
            </a:pPr>
            <a:r>
              <a:rPr lang="pl-PL" altLang="pl-PL" sz="1800" b="1" u="sng" dirty="0" smtClean="0">
                <a:solidFill>
                  <a:srgbClr val="0070C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JEDEN EGZEMPLARZ </a:t>
            </a:r>
            <a:r>
              <a:rPr lang="pl-PL" altLang="pl-PL" sz="1800" dirty="0" smtClean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kopii protokołu głosowania, po zabezpieczeniu przed wpływem warunków atmosferycznych (deszcz itp.), </a:t>
            </a:r>
            <a:r>
              <a:rPr lang="pl-PL" altLang="pl-PL" sz="1800" b="1" dirty="0" smtClean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komisja wywiesza </a:t>
            </a:r>
            <a:r>
              <a:rPr lang="pl-PL" altLang="pl-PL" sz="1800" dirty="0" smtClean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w miejscu łatwo dostępnym dla zainteresowanych i widocznym po zamknięciu lokalu. </a:t>
            </a:r>
          </a:p>
          <a:p>
            <a:pPr marL="457200" fontAlgn="t">
              <a:defRPr/>
            </a:pPr>
            <a:endParaRPr lang="pl-PL" altLang="pl-PL" sz="1800" dirty="0" smtClean="0">
              <a:solidFill>
                <a:schemeClr val="tx1"/>
              </a:solidFill>
              <a:latin typeface="Franklin Gothic Book" panose="020B0503020102020204" pitchFamily="34" charset="0"/>
              <a:cs typeface="Calibri" panose="020F0502020204030204" pitchFamily="34" charset="0"/>
            </a:endParaRPr>
          </a:p>
          <a:p>
            <a:pPr marL="742950" indent="-285750" fontAlgn="t">
              <a:buFont typeface="Arial" panose="020B0604020202020204" pitchFamily="34" charset="0"/>
              <a:buChar char="•"/>
              <a:defRPr/>
            </a:pPr>
            <a:r>
              <a:rPr lang="pl-PL" altLang="pl-PL" sz="1800" dirty="0" smtClean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jeżeli </a:t>
            </a:r>
            <a:r>
              <a:rPr lang="pl-PL" altLang="pl-PL" sz="1800" dirty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w treści uwag zostaną </a:t>
            </a:r>
            <a:r>
              <a:rPr lang="pl-PL" altLang="pl-PL" sz="1800" b="1" dirty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zamieszczone dane osobowe</a:t>
            </a:r>
            <a:r>
              <a:rPr lang="pl-PL" altLang="pl-PL" sz="1800" dirty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, </a:t>
            </a:r>
            <a:r>
              <a:rPr lang="pl-PL" altLang="pl-PL" sz="1800" b="1" dirty="0">
                <a:solidFill>
                  <a:srgbClr val="FF000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należy je zanonimizować </a:t>
            </a:r>
            <a:r>
              <a:rPr lang="pl-PL" altLang="pl-PL" sz="1800" dirty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na wywieszanej </a:t>
            </a:r>
            <a:r>
              <a:rPr lang="pl-PL" altLang="pl-PL" sz="1800" dirty="0" smtClean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kopii. </a:t>
            </a:r>
          </a:p>
          <a:p>
            <a:pPr marL="457200" fontAlgn="t">
              <a:defRPr/>
            </a:pPr>
            <a:r>
              <a:rPr lang="pl-PL" altLang="pl-PL" sz="1800" b="1" dirty="0" smtClean="0">
                <a:solidFill>
                  <a:srgbClr val="0070C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    do publicznej wiadomości poprzez wywieszenie </a:t>
            </a:r>
            <a:r>
              <a:rPr lang="pl-PL" altLang="pl-PL" sz="1800" b="1" dirty="0" smtClean="0">
                <a:solidFill>
                  <a:srgbClr val="C0000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nie podaje się st</a:t>
            </a:r>
            <a:r>
              <a:rPr lang="pl-PL" altLang="pl-PL" sz="18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rony z kodem QR.</a:t>
            </a:r>
          </a:p>
          <a:p>
            <a:pPr fontAlgn="t">
              <a:defRPr/>
            </a:pPr>
            <a:r>
              <a:rPr lang="pl-PL" altLang="pl-PL" sz="18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pl-PL" altLang="pl-PL" sz="18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fontAlgn="t">
              <a:buFont typeface="Arial" panose="020B0604020202020204" pitchFamily="34" charset="0"/>
              <a:buChar char="•"/>
              <a:defRPr/>
            </a:pPr>
            <a:endParaRPr lang="pl-PL" altLang="pl-PL" sz="18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pl-PL" altLang="pl-PL" sz="18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Obraz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9231" y="145644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226853" y="-224681"/>
            <a:ext cx="8778240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pl-PL" altLang="pl-PL" sz="18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endParaRPr lang="pl-PL" altLang="pl-PL" sz="18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endParaRPr lang="pl-PL" altLang="pl-PL" sz="18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endParaRPr lang="pl-PL" altLang="pl-PL" sz="1800" u="sng" dirty="0" smtClean="0">
              <a:solidFill>
                <a:srgbClr val="0033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defRPr/>
            </a:pPr>
            <a:r>
              <a:rPr lang="pl-PL" sz="2000" b="1" u="sng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Krok </a:t>
            </a:r>
            <a:r>
              <a:rPr lang="pl-PL" sz="2000" b="1" u="sng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18.cd</a:t>
            </a:r>
            <a:endParaRPr lang="pl-PL" altLang="pl-PL" sz="18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fontAlgn="t">
              <a:defRPr/>
            </a:pPr>
            <a:r>
              <a:rPr lang="pl-PL" altLang="pl-PL" sz="18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pl-PL" altLang="pl-PL" sz="18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fontAlgn="t">
              <a:buFont typeface="Arial" panose="020B0604020202020204" pitchFamily="34" charset="0"/>
              <a:buChar char="•"/>
              <a:defRPr/>
            </a:pPr>
            <a:r>
              <a:rPr lang="pl-PL" altLang="pl-PL" sz="1800" b="1" u="sng" dirty="0" smtClean="0">
                <a:solidFill>
                  <a:srgbClr val="0070C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DRUGI EGZEMPLARZ </a:t>
            </a: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kopii </a:t>
            </a:r>
            <a:r>
              <a:rPr lang="pl-PL" altLang="pl-PL" sz="1800" dirty="0">
                <a:solidFill>
                  <a:prstClr val="black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protokołu </a:t>
            </a: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przewodniczący </a:t>
            </a:r>
            <a:r>
              <a:rPr lang="pl-PL" altLang="pl-PL" sz="1800" dirty="0">
                <a:solidFill>
                  <a:prstClr val="black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komisji </a:t>
            </a: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przekazuje </a:t>
            </a:r>
            <a:r>
              <a:rPr lang="pl-PL" altLang="pl-PL" sz="1800" dirty="0">
                <a:solidFill>
                  <a:prstClr val="black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niezwłocznie wójtowi, za pośrednictwem pełnomocnika okręgowej komisji </a:t>
            </a: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wyborczej.</a:t>
            </a:r>
          </a:p>
          <a:p>
            <a:pPr marL="285750" indent="-285750" fontAlgn="t">
              <a:buFont typeface="Arial" panose="020B0604020202020204" pitchFamily="34" charset="0"/>
              <a:buChar char="•"/>
              <a:defRPr/>
            </a:pPr>
            <a:endParaRPr lang="pl-PL" altLang="pl-PL" sz="1800" dirty="0" smtClean="0">
              <a:solidFill>
                <a:prstClr val="black"/>
              </a:solidFill>
              <a:latin typeface="Franklin Gothic Book" panose="020B0503020102020204" pitchFamily="34" charset="0"/>
              <a:cs typeface="Calibri" panose="020F0502020204030204" pitchFamily="34" charset="0"/>
            </a:endParaRPr>
          </a:p>
          <a:p>
            <a:pPr marL="285750" indent="-285750" fontAlgn="t">
              <a:buFont typeface="Arial" panose="020B0604020202020204" pitchFamily="34" charset="0"/>
              <a:buChar char="•"/>
              <a:defRPr/>
            </a:pP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w </a:t>
            </a:r>
            <a:r>
              <a:rPr lang="pl-PL" altLang="pl-PL" sz="1800" dirty="0">
                <a:solidFill>
                  <a:prstClr val="black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wypadku sprostowań dokonywanych w protokole komisja obowiązana jest podać treść sprostowanego protokołu - czyniąc adnotację „WADLIWY. PODLEGAŁ SPROSTOWANIU” </a:t>
            </a: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 </a:t>
            </a:r>
            <a:r>
              <a:rPr lang="pl-PL" altLang="pl-PL" sz="1800" dirty="0">
                <a:solidFill>
                  <a:prstClr val="black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– na pierwotnie sporządzonym protokole</a:t>
            </a:r>
          </a:p>
          <a:p>
            <a:pPr marL="285750" indent="-285750" fontAlgn="t">
              <a:buFont typeface="Arial" panose="020B0604020202020204" pitchFamily="34" charset="0"/>
              <a:buChar char="•"/>
              <a:defRPr/>
            </a:pPr>
            <a:endParaRPr lang="pl-PL" altLang="pl-PL" sz="1800" dirty="0">
              <a:solidFill>
                <a:prstClr val="black"/>
              </a:solidFill>
              <a:latin typeface="Franklin Gothic Book" panose="020B0503020102020204" pitchFamily="34" charset="0"/>
              <a:cs typeface="Calibri" panose="020F0502020204030204" pitchFamily="34" charset="0"/>
            </a:endParaRPr>
          </a:p>
          <a:p>
            <a:pPr marL="285750" indent="-285750" fontAlgn="t">
              <a:buFont typeface="Arial" panose="020B0604020202020204" pitchFamily="34" charset="0"/>
              <a:buChar char="•"/>
              <a:defRPr/>
            </a:pPr>
            <a:r>
              <a:rPr lang="pl-PL" altLang="pl-PL" sz="1800" b="1" dirty="0">
                <a:solidFill>
                  <a:srgbClr val="FF000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k</a:t>
            </a:r>
            <a:r>
              <a:rPr lang="pl-PL" altLang="pl-PL" sz="1800" b="1" dirty="0" smtClean="0">
                <a:solidFill>
                  <a:srgbClr val="FF000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omisja </a:t>
            </a:r>
            <a:r>
              <a:rPr lang="pl-PL" altLang="pl-PL" sz="1800" b="1" dirty="0">
                <a:solidFill>
                  <a:srgbClr val="FF000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nie może opuścić lokalu wyborczego przed wywieszeniem kopii protokołów  </a:t>
            </a:r>
            <a:r>
              <a:rPr lang="pl-PL" altLang="pl-PL" sz="1800" b="1" dirty="0" smtClean="0">
                <a:solidFill>
                  <a:srgbClr val="FF000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głosowania</a:t>
            </a:r>
          </a:p>
          <a:p>
            <a:pPr marL="285750" indent="-285750" fontAlgn="t">
              <a:buFont typeface="Arial" panose="020B0604020202020204" pitchFamily="34" charset="0"/>
              <a:buChar char="•"/>
              <a:defRPr/>
            </a:pPr>
            <a:endParaRPr lang="pl-PL" altLang="pl-PL" sz="1800" b="1" dirty="0">
              <a:solidFill>
                <a:srgbClr val="FF0000"/>
              </a:solidFill>
              <a:latin typeface="Franklin Gothic Book" panose="020B0503020102020204" pitchFamily="34" charset="0"/>
              <a:cs typeface="Calibri" panose="020F0502020204030204" pitchFamily="34" charset="0"/>
            </a:endParaRPr>
          </a:p>
          <a:p>
            <a:pPr marL="285750" indent="-285750" fontAlgn="t">
              <a:buFont typeface="Arial" panose="020B0604020202020204" pitchFamily="34" charset="0"/>
              <a:buChar char="•"/>
              <a:defRPr/>
            </a:pPr>
            <a:r>
              <a:rPr lang="pl-PL" altLang="pl-PL" sz="1800" dirty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z</a:t>
            </a:r>
            <a:r>
              <a:rPr lang="pl-PL" altLang="pl-PL" sz="1800" dirty="0" smtClean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ainteresowani </a:t>
            </a:r>
            <a:r>
              <a:rPr lang="pl-PL" altLang="pl-PL" sz="1800" dirty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mężowie zaufania i członkowie komisji mogą, w miarę możliwości technicznych, otrzymać kopię protokołu głosowania. </a:t>
            </a:r>
          </a:p>
          <a:p>
            <a:pPr marL="285750" indent="-285750" fontAlgn="t">
              <a:buFont typeface="Arial" panose="020B0604020202020204" pitchFamily="34" charset="0"/>
              <a:buChar char="•"/>
              <a:defRPr/>
            </a:pPr>
            <a:endParaRPr lang="pl-PL" altLang="pl-PL" sz="18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pl-PL" altLang="pl-PL" sz="18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Obraz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9231" y="145644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2322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79388" y="188913"/>
            <a:ext cx="8856662" cy="592469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ctr">
              <a:lnSpc>
                <a:spcPct val="150000"/>
              </a:lnSpc>
              <a:spcAft>
                <a:spcPts val="0"/>
              </a:spcAft>
              <a:defRPr/>
            </a:pPr>
            <a:endParaRPr lang="pl-PL" sz="1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defRPr/>
            </a:pPr>
            <a:r>
              <a:rPr lang="pl-PL" sz="2000" b="1" u="sng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Krok </a:t>
            </a:r>
            <a:r>
              <a:rPr lang="pl-PL" sz="2000" b="1" u="sng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19.</a:t>
            </a:r>
            <a:endParaRPr lang="pl-PL" altLang="pl-PL" sz="18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fontAlgn="ctr">
              <a:spcAft>
                <a:spcPts val="0"/>
              </a:spcAft>
              <a:defRPr/>
            </a:pPr>
            <a:r>
              <a:rPr lang="pl-PL" sz="1800" b="1" u="sng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przekazywanie protokołu głosowania Okręgowej  </a:t>
            </a:r>
            <a:r>
              <a:rPr lang="pl-PL" sz="1800" b="1" u="sng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Komisji Wyborczej</a:t>
            </a:r>
          </a:p>
          <a:p>
            <a:pPr algn="ctr" fontAlgn="ctr">
              <a:spcAft>
                <a:spcPts val="0"/>
              </a:spcAft>
              <a:defRPr/>
            </a:pPr>
            <a:endParaRPr lang="pl-PL" sz="1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fontAlgn="ctr">
              <a:buFont typeface="Arial" panose="020B0604020202020204" pitchFamily="34" charset="0"/>
              <a:buChar char="•"/>
              <a:defRPr/>
            </a:pPr>
            <a:r>
              <a:rPr lang="pl-PL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pl-PL" sz="1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rzewodniczący komisji ustala z </a:t>
            </a:r>
            <a:r>
              <a:rPr lang="pl-PL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pozostałymi członkami sposób komunikowania się w razie potrzeby zwołania posiedzenia. </a:t>
            </a:r>
            <a:r>
              <a:rPr lang="pl-PL" sz="18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Członkowie komisji zobowiązani są do pozostawania w gotowości do wzięcia udziału w ewentualnym posiedzeniu komisji w takim przypadku.</a:t>
            </a:r>
          </a:p>
          <a:p>
            <a:pPr marL="342900" indent="-342900" fontAlgn="ctr">
              <a:buFont typeface="Arial" panose="020B0604020202020204" pitchFamily="34" charset="0"/>
              <a:buChar char="•"/>
              <a:defRPr/>
            </a:pPr>
            <a:endParaRPr lang="pl-PL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fontAlgn="ctr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l-PL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pl-PL" sz="1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okumenty umieszcza </a:t>
            </a:r>
            <a:r>
              <a:rPr lang="pl-PL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się w odrębnych kopertach </a:t>
            </a:r>
            <a:r>
              <a:rPr lang="pl-PL" sz="1800" b="1" u="sng" spc="3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(ŁĄCZNIE TRZY KOPERTY) !! </a:t>
            </a:r>
            <a:endParaRPr lang="pl-PL" sz="1800" b="1" u="sng" spc="3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fontAlgn="ctr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l-PL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które obowiązkowo zakleja się, pieczętuje na złączeniach oraz </a:t>
            </a:r>
            <a:r>
              <a:rPr lang="pl-PL" sz="1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opisuje.</a:t>
            </a:r>
            <a:endParaRPr lang="pl-PL" sz="1800" dirty="0">
              <a:solidFill>
                <a:schemeClr val="accent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fontAlgn="ctr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l-PL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protokoły przewodniczący komisji </a:t>
            </a:r>
            <a:r>
              <a:rPr lang="pl-PL" sz="1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przekazuje </a:t>
            </a:r>
            <a:r>
              <a:rPr lang="pl-PL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pełnomocnikowi okręgowej komisji wyborczej</a:t>
            </a:r>
            <a:r>
              <a:rPr lang="pl-PL" sz="1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42900" indent="-342900" fontAlgn="ctr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pl-PL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fontAlgn="ctr">
              <a:buFont typeface="Arial" panose="020B0604020202020204" pitchFamily="34" charset="0"/>
              <a:buChar char="•"/>
              <a:defRPr/>
            </a:pPr>
            <a:r>
              <a:rPr lang="pl-PL" sz="1800" b="1" u="sng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PIERWSZEJ KOPERCIE </a:t>
            </a:r>
            <a:r>
              <a:rPr lang="pl-PL" sz="1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przekazujemy pełnomocnikowi </a:t>
            </a:r>
            <a:r>
              <a:rPr lang="pl-PL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okręgowej komisji wyborczej </a:t>
            </a:r>
            <a:r>
              <a:rPr lang="pl-PL" sz="1800" u="sng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jeden egzemplarz protokołu głosowania</a:t>
            </a:r>
            <a:r>
              <a:rPr lang="pl-PL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wraz ze wszystkimi załącznikami, jeżeli były sporządzone (adnotacje komisji, które nie zmieściły się w protokole, uwagi mężów zaufania, uwagi członków komisji, stanowisko komisji w sprawie uwag wniesionych przez mężów zaufania lub członków komisji, stanowiące ich integralną część). </a:t>
            </a:r>
            <a:endParaRPr lang="pl-PL" sz="16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fontAlgn="ctr">
              <a:buFont typeface="Arial" panose="020B0604020202020204" pitchFamily="34" charset="0"/>
              <a:buChar char="•"/>
              <a:defRPr/>
            </a:pPr>
            <a:r>
              <a:rPr lang="pl-PL" sz="1600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sz="1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kopercie tej komisje posiadające obsługę informatyczną umieszczają również stronę zawierającą kod QR.</a:t>
            </a:r>
          </a:p>
        </p:txBody>
      </p:sp>
      <p:pic>
        <p:nvPicPr>
          <p:cNvPr id="3" name="Obraz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9231" y="145644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3209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79388" y="188913"/>
            <a:ext cx="8856662" cy="61709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ctr">
              <a:lnSpc>
                <a:spcPct val="150000"/>
              </a:lnSpc>
              <a:spcAft>
                <a:spcPts val="0"/>
              </a:spcAft>
              <a:defRPr/>
            </a:pPr>
            <a:endParaRPr lang="pl-PL" sz="1800" b="1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defRPr/>
            </a:pPr>
            <a:r>
              <a:rPr lang="pl-PL" sz="2000" b="1" u="sng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Krok 19.cd.</a:t>
            </a:r>
            <a:endParaRPr lang="pl-PL" altLang="pl-PL" sz="18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fontAlgn="ctr">
              <a:spcAft>
                <a:spcPts val="0"/>
              </a:spcAft>
              <a:defRPr/>
            </a:pPr>
            <a:r>
              <a:rPr lang="pl-PL" sz="1800" b="1" u="sng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przekazywanie protokołu głosowania Okręgowej  </a:t>
            </a:r>
            <a:r>
              <a:rPr lang="pl-PL" sz="1800" b="1" u="sng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Komisji Wyborczej</a:t>
            </a:r>
          </a:p>
          <a:p>
            <a:pPr algn="ctr" fontAlgn="ctr">
              <a:spcAft>
                <a:spcPts val="0"/>
              </a:spcAft>
              <a:defRPr/>
            </a:pPr>
            <a:endParaRPr lang="pl-PL" sz="1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fontAlgn="ctr">
              <a:spcAft>
                <a:spcPts val="0"/>
              </a:spcAft>
              <a:defRPr/>
            </a:pPr>
            <a:endParaRPr lang="pl-PL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fontAlgn="ctr">
              <a:buFont typeface="Arial" panose="020B0604020202020204" pitchFamily="34" charset="0"/>
              <a:buChar char="•"/>
              <a:defRPr/>
            </a:pPr>
            <a:r>
              <a:rPr lang="pl-PL" sz="1800" b="1" u="sng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DRUGIEJ KOPERCIE  </a:t>
            </a:r>
            <a:r>
              <a:rPr lang="pl-PL" sz="18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przekazuje </a:t>
            </a:r>
            <a:r>
              <a:rPr lang="pl-PL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się </a:t>
            </a:r>
            <a:r>
              <a:rPr lang="pl-PL" sz="18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kopię </a:t>
            </a:r>
            <a:r>
              <a:rPr lang="pl-PL" sz="1800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protokołu </a:t>
            </a:r>
            <a:r>
              <a:rPr lang="pl-PL" sz="18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 ewentualnymi załącznikami</a:t>
            </a:r>
            <a:r>
              <a:rPr lang="pl-PL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l-PL" sz="18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ale </a:t>
            </a:r>
            <a:r>
              <a:rPr lang="pl-PL" sz="1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bez strony z kodem QR</a:t>
            </a:r>
            <a:r>
              <a:rPr lang="pl-PL" sz="18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42900" indent="-342900" fontAlgn="ctr">
              <a:buFont typeface="Arial" panose="020B0604020202020204" pitchFamily="34" charset="0"/>
              <a:buChar char="•"/>
              <a:defRPr/>
            </a:pPr>
            <a:endParaRPr lang="pl-PL" sz="18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fontAlgn="ctr">
              <a:buFont typeface="Arial" panose="020B0604020202020204" pitchFamily="34" charset="0"/>
              <a:buChar char="•"/>
              <a:defRPr/>
            </a:pPr>
            <a:r>
              <a:rPr lang="pl-PL" sz="1800" b="1" u="sng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TRZECIEJ KOPERCIE </a:t>
            </a:r>
            <a:r>
              <a:rPr lang="pl-PL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8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przekazuje </a:t>
            </a:r>
            <a:r>
              <a:rPr lang="pl-PL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się </a:t>
            </a:r>
            <a:r>
              <a:rPr lang="pl-PL" sz="1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raport ostrzeżeń</a:t>
            </a:r>
            <a:r>
              <a:rPr lang="pl-PL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l-PL" sz="1800" u="sng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jeżeli został sporządzony. </a:t>
            </a:r>
            <a:endParaRPr lang="pl-PL" sz="1800" u="sng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fontAlgn="ctr">
              <a:buFont typeface="Arial" panose="020B0604020202020204" pitchFamily="34" charset="0"/>
              <a:buChar char="•"/>
              <a:defRPr/>
            </a:pPr>
            <a:endParaRPr lang="pl-PL" sz="1800" u="sng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fontAlgn="ctr">
              <a:buFont typeface="Arial" panose="020B0604020202020204" pitchFamily="34" charset="0"/>
              <a:buChar char="•"/>
              <a:defRPr/>
            </a:pPr>
            <a:r>
              <a:rPr lang="pl-PL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pl-PL" sz="18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owyższe dokumenty </a:t>
            </a:r>
            <a:r>
              <a:rPr lang="pl-PL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należy przekazać wyłącznie pełnomocnikowi okręgowej komisji wyborczej </a:t>
            </a:r>
            <a:r>
              <a:rPr lang="pl-PL" sz="1800" u="sng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lub osobie przez niego upoważnionej</a:t>
            </a:r>
            <a:r>
              <a:rPr lang="pl-PL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a ich przekazanie </a:t>
            </a:r>
            <a:r>
              <a:rPr lang="pl-PL" sz="1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potwierdza się na piśmie. </a:t>
            </a:r>
            <a:endParaRPr lang="pl-PL" sz="1800" b="1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4" fontAlgn="ctr">
              <a:defRPr/>
            </a:pPr>
            <a:r>
              <a:rPr lang="pl-PL" sz="16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w </a:t>
            </a:r>
            <a:r>
              <a:rPr lang="pl-PL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czasie przewożenia i przekazywania koperty z protokołem mogą być obecni mężowie </a:t>
            </a:r>
            <a:r>
              <a:rPr lang="pl-PL" sz="16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	zaufania </a:t>
            </a:r>
            <a:r>
              <a:rPr lang="pl-PL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obserwatorzy międzynarodowi</a:t>
            </a:r>
            <a:r>
              <a:rPr lang="pl-PL" sz="16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lvl="4" fontAlgn="ctr">
              <a:defRPr/>
            </a:pPr>
            <a:endParaRPr lang="pl-PL" sz="16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4" indent="-285750" algn="just" fontAlgn="ctr">
              <a:buFont typeface="Arial" panose="020B0604020202020204" pitchFamily="34" charset="0"/>
              <a:buChar char="•"/>
              <a:defRPr/>
            </a:pPr>
            <a:r>
              <a:rPr lang="pl-PL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pl-PL" sz="16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gzemplarz </a:t>
            </a:r>
            <a:r>
              <a:rPr lang="pl-PL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kopii, o </a:t>
            </a:r>
            <a:r>
              <a:rPr lang="pl-PL" sz="16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którym mowa była w </a:t>
            </a:r>
            <a:r>
              <a:rPr lang="pl-PL" sz="16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Krok 18.cd </a:t>
            </a:r>
            <a:r>
              <a:rPr lang="pl-PL" sz="16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jest </a:t>
            </a:r>
            <a:r>
              <a:rPr lang="pl-PL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również wykorzystywany przez koordynatora gminnego ds. informatyki do potwierdzenia protokołu w systemie informatycznym oraz w przypadku, gdy komisja nie miała zapewnionej obsługi informatycznej do wprowadzenia danych liczbowych do tego systemu.</a:t>
            </a:r>
            <a:endParaRPr lang="pl-PL" sz="1600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fontAlgn="ctr">
              <a:buFont typeface="Arial" panose="020B0604020202020204" pitchFamily="34" charset="0"/>
              <a:buChar char="•"/>
              <a:defRPr/>
            </a:pPr>
            <a:endParaRPr lang="pl-PL" sz="18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fontAlgn="ctr">
              <a:buFont typeface="Arial" panose="020B0604020202020204" pitchFamily="34" charset="0"/>
              <a:buChar char="•"/>
              <a:defRPr/>
            </a:pPr>
            <a:endParaRPr lang="pl-PL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Obraz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9231" y="145644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4143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22225" y="115888"/>
            <a:ext cx="9144000" cy="649408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pl-PL" altLang="pl-PL" sz="20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endParaRPr lang="pl-PL" altLang="pl-PL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defRPr/>
            </a:pPr>
            <a:r>
              <a:rPr lang="pl-PL" sz="2000" b="1" u="sng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Krok </a:t>
            </a:r>
            <a:r>
              <a:rPr lang="pl-PL" sz="2000" b="1" u="sng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20.</a:t>
            </a:r>
            <a:endParaRPr lang="pl-PL" altLang="pl-PL" sz="18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r>
              <a:rPr lang="pl-PL" sz="2000" b="1" u="sng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postępowanie </a:t>
            </a:r>
            <a:r>
              <a:rPr lang="pl-PL" sz="2000" b="1" u="sng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 dokumentami z wyborów</a:t>
            </a:r>
          </a:p>
          <a:p>
            <a:pPr algn="ctr">
              <a:defRPr/>
            </a:pPr>
            <a:endParaRPr lang="pl-PL" sz="20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endParaRPr lang="pl-PL" sz="20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r>
              <a:rPr lang="pl-PL" sz="2000" b="1" dirty="0">
                <a:latin typeface="Calibri" panose="020F0502020204030204" pitchFamily="34" charset="0"/>
                <a:cs typeface="Calibri" panose="020F0502020204030204" pitchFamily="34" charset="0"/>
              </a:rPr>
              <a:t>komisja składa do opakowań zbiorczych </a:t>
            </a:r>
            <a:r>
              <a:rPr lang="pl-PL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np. worków, osobno</a:t>
            </a:r>
            <a:r>
              <a:rPr lang="pl-PL" sz="2000" b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pl-PL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endParaRPr lang="pl-PL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r>
              <a:rPr lang="pl-PL" sz="2000" b="1" u="sng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pl-PL" sz="2000" b="1" u="sng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pierwszym</a:t>
            </a:r>
            <a:endParaRPr lang="pl-PL" sz="2000" b="1" u="sng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l-PL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opisane </a:t>
            </a:r>
            <a:r>
              <a:rPr lang="pl-PL" sz="2000" b="1" dirty="0">
                <a:latin typeface="Calibri" panose="020F0502020204030204" pitchFamily="34" charset="0"/>
                <a:cs typeface="Calibri" panose="020F0502020204030204" pitchFamily="34" charset="0"/>
              </a:rPr>
              <a:t>pakiety zawierające posegregowane ważne, nieważne i niewykorzystane karty do głosowania.</a:t>
            </a:r>
            <a:r>
              <a:rPr lang="pl-PL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285750" lvl="2" indent="-285750">
              <a:buFont typeface="Arial" panose="020B0604020202020204" pitchFamily="34" charset="0"/>
              <a:buChar char="•"/>
              <a:defRPr/>
            </a:pPr>
            <a:r>
              <a:rPr lang="pl-PL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	opakowanie </a:t>
            </a: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zbiorcze zapieczętowuje się, przy użyciu pieczęci komisji, w </a:t>
            </a:r>
            <a:r>
              <a:rPr lang="pl-PL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sposób uniemożliwiający 	jego </a:t>
            </a: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otwarcie bez naruszenia odcisku pieczęci. </a:t>
            </a:r>
            <a:endParaRPr lang="pl-PL" sz="1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2" indent="-285750">
              <a:buFont typeface="Arial" panose="020B0604020202020204" pitchFamily="34" charset="0"/>
              <a:buChar char="•"/>
              <a:defRPr/>
            </a:pPr>
            <a:endParaRPr lang="pl-PL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l-PL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	w </a:t>
            </a: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przypadku użycia worków do przygotowania opakowań zbiorczych komisja zamyka worek, </a:t>
            </a:r>
            <a:r>
              <a:rPr lang="pl-PL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	oklejając </a:t>
            </a: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go dokładnie taśmą klejącą, i nakłada plombę strunową, jeżeli została przekazana </a:t>
            </a:r>
            <a:r>
              <a:rPr lang="pl-PL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	komisji</a:t>
            </a: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defRPr/>
            </a:pPr>
            <a:endParaRPr lang="pl-PL" sz="2000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endParaRPr lang="pl-PL" altLang="pl-PL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fontAlgn="t">
              <a:defRPr/>
            </a:pPr>
            <a:endParaRPr lang="pl-PL" altLang="pl-PL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pl-PL" altLang="pl-PL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107950" y="115888"/>
            <a:ext cx="8928100" cy="9239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pl-PL" dirty="0"/>
          </a:p>
          <a:p>
            <a:pPr>
              <a:defRPr/>
            </a:pPr>
            <a:endParaRPr lang="pl-PL" dirty="0"/>
          </a:p>
          <a:p>
            <a:pPr>
              <a:defRPr/>
            </a:pPr>
            <a:endParaRPr lang="pl-PL" b="1" u="sng" dirty="0">
              <a:latin typeface="+mn-lt"/>
            </a:endParaRPr>
          </a:p>
        </p:txBody>
      </p:sp>
      <p:pic>
        <p:nvPicPr>
          <p:cNvPr id="4" name="Obraz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9231" y="145644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34</a:t>
            </a:fld>
            <a:endParaRPr lang="en-US" dirty="0"/>
          </a:p>
        </p:txBody>
      </p:sp>
      <p:pic>
        <p:nvPicPr>
          <p:cNvPr id="6" name="Obraz 5" descr="Clipart - Misc Bag Generic Blue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82399">
            <a:off x="6816267" y="1854472"/>
            <a:ext cx="699135" cy="989330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4589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22225" y="115888"/>
            <a:ext cx="9144000" cy="714041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pl-PL" altLang="pl-PL" sz="20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endParaRPr lang="pl-PL" altLang="pl-PL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defRPr/>
            </a:pPr>
            <a:r>
              <a:rPr lang="pl-PL" sz="2000" b="1" u="sng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Krok </a:t>
            </a:r>
            <a:r>
              <a:rPr lang="pl-PL" sz="2000" b="1" u="sng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20.</a:t>
            </a:r>
            <a:endParaRPr lang="pl-PL" altLang="pl-PL" sz="18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r>
              <a:rPr lang="pl-PL" sz="2000" b="1" u="sng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postępowanie </a:t>
            </a:r>
            <a:r>
              <a:rPr lang="pl-PL" sz="2000" b="1" u="sng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 dokumentami z wyborów</a:t>
            </a:r>
          </a:p>
          <a:p>
            <a:pPr algn="ctr">
              <a:defRPr/>
            </a:pPr>
            <a:endParaRPr lang="pl-PL" sz="20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pl-PL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r>
              <a:rPr lang="pl-PL" sz="2000" b="1" u="sng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pl-PL" sz="2000" b="1" u="sng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drugim opakowaniu</a:t>
            </a:r>
          </a:p>
          <a:p>
            <a:pPr algn="ctr">
              <a:defRPr/>
            </a:pPr>
            <a:endParaRPr lang="pl-PL" sz="2000" b="1" u="sng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fontAlgn="ctr">
              <a:buFont typeface="Arial" panose="020B0604020202020204" pitchFamily="34" charset="0"/>
              <a:buChar char="•"/>
            </a:pPr>
            <a:r>
              <a:rPr lang="pl-PL" sz="1800" b="1" u="sng" dirty="0">
                <a:latin typeface="Franklin Gothic Book" panose="020B0503020102020204" pitchFamily="34" charset="0"/>
              </a:rPr>
              <a:t>drugi egzemplarz protokołu głosowania</a:t>
            </a:r>
            <a:r>
              <a:rPr lang="pl-PL" sz="1800" dirty="0">
                <a:latin typeface="Franklin Gothic Book" panose="020B0503020102020204" pitchFamily="34" charset="0"/>
              </a:rPr>
              <a:t>;</a:t>
            </a:r>
          </a:p>
          <a:p>
            <a:pPr marL="342900" lvl="0" indent="-342900" fontAlgn="ctr">
              <a:buFont typeface="Arial" panose="020B0604020202020204" pitchFamily="34" charset="0"/>
              <a:buChar char="•"/>
            </a:pPr>
            <a:r>
              <a:rPr lang="pl-PL" sz="1800" b="1" u="sng" dirty="0">
                <a:latin typeface="Franklin Gothic Book" panose="020B0503020102020204" pitchFamily="34" charset="0"/>
              </a:rPr>
              <a:t>spis wyborców</a:t>
            </a:r>
            <a:r>
              <a:rPr lang="pl-PL" sz="1800" dirty="0">
                <a:latin typeface="Franklin Gothic Book" panose="020B0503020102020204" pitchFamily="34" charset="0"/>
              </a:rPr>
              <a:t> </a:t>
            </a:r>
            <a:endParaRPr lang="pl-PL" sz="1800" dirty="0" smtClean="0">
              <a:latin typeface="Franklin Gothic Book" panose="020B0503020102020204" pitchFamily="34" charset="0"/>
            </a:endParaRPr>
          </a:p>
          <a:p>
            <a:pPr lvl="0" fontAlgn="ctr"/>
            <a:r>
              <a:rPr lang="pl-PL" sz="1800" dirty="0" smtClean="0">
                <a:latin typeface="Franklin Gothic Book" panose="020B0503020102020204" pitchFamily="34" charset="0"/>
              </a:rPr>
              <a:t>	wraz </a:t>
            </a:r>
            <a:r>
              <a:rPr lang="pl-PL" sz="1800" dirty="0">
                <a:latin typeface="Franklin Gothic Book" panose="020B0503020102020204" pitchFamily="34" charset="0"/>
              </a:rPr>
              <a:t>z dołączonymi do niego zaświadczeniami o prawie do głosowania oraz </a:t>
            </a:r>
            <a:r>
              <a:rPr lang="pl-PL" sz="1800" dirty="0" smtClean="0">
                <a:latin typeface="Franklin Gothic Book" panose="020B0503020102020204" pitchFamily="34" charset="0"/>
              </a:rPr>
              <a:t>	aktami 	pełnomocnictwa</a:t>
            </a:r>
            <a:r>
              <a:rPr lang="pl-PL" sz="1800" dirty="0">
                <a:latin typeface="Franklin Gothic Book" panose="020B0503020102020204" pitchFamily="34" charset="0"/>
              </a:rPr>
              <a:t>;</a:t>
            </a:r>
          </a:p>
          <a:p>
            <a:pPr marL="342900" lvl="0" indent="-342900" fontAlgn="ctr">
              <a:buFont typeface="Arial" panose="020B0604020202020204" pitchFamily="34" charset="0"/>
              <a:buChar char="•"/>
            </a:pPr>
            <a:r>
              <a:rPr lang="pl-PL" sz="1800" b="1" u="sng" dirty="0">
                <a:latin typeface="Franklin Gothic Book" panose="020B0503020102020204" pitchFamily="34" charset="0"/>
              </a:rPr>
              <a:t>pakiety zawierające koperty wraz z kartami</a:t>
            </a:r>
            <a:r>
              <a:rPr lang="pl-PL" sz="1800" dirty="0" smtClean="0">
                <a:latin typeface="Franklin Gothic Book" panose="020B0503020102020204" pitchFamily="34" charset="0"/>
              </a:rPr>
              <a:t>,</a:t>
            </a:r>
            <a:endParaRPr lang="pl-PL" sz="1800" dirty="0">
              <a:latin typeface="Franklin Gothic Book" panose="020B0503020102020204" pitchFamily="34" charset="0"/>
            </a:endParaRPr>
          </a:p>
          <a:p>
            <a:pPr marL="342900" lvl="0" indent="-342900" fontAlgn="ctr">
              <a:buFont typeface="Arial" panose="020B0604020202020204" pitchFamily="34" charset="0"/>
              <a:buChar char="•"/>
            </a:pPr>
            <a:r>
              <a:rPr lang="pl-PL" sz="1800" b="1" u="sng" dirty="0">
                <a:latin typeface="Franklin Gothic Book" panose="020B0503020102020204" pitchFamily="34" charset="0"/>
              </a:rPr>
              <a:t>pakiety wyborcze niedoręczone lub nieodebrane osobiście przez wyborców</a:t>
            </a:r>
            <a:r>
              <a:rPr lang="pl-PL" sz="1800" dirty="0">
                <a:latin typeface="Franklin Gothic Book" panose="020B0503020102020204" pitchFamily="34" charset="0"/>
              </a:rPr>
              <a:t> </a:t>
            </a:r>
            <a:endParaRPr lang="pl-PL" sz="1800" dirty="0" smtClean="0">
              <a:latin typeface="Franklin Gothic Book" panose="020B0503020102020204" pitchFamily="34" charset="0"/>
            </a:endParaRPr>
          </a:p>
          <a:p>
            <a:pPr marL="342900" lvl="0" indent="-342900" fontAlgn="ctr">
              <a:buFont typeface="Arial" panose="020B0604020202020204" pitchFamily="34" charset="0"/>
              <a:buChar char="•"/>
            </a:pPr>
            <a:r>
              <a:rPr lang="pl-PL" sz="1800" b="1" u="sng" dirty="0" smtClean="0">
                <a:latin typeface="Franklin Gothic Book" panose="020B0503020102020204" pitchFamily="34" charset="0"/>
              </a:rPr>
              <a:t>puste </a:t>
            </a:r>
            <a:r>
              <a:rPr lang="pl-PL" sz="1800" b="1" u="sng" dirty="0">
                <a:latin typeface="Franklin Gothic Book" panose="020B0503020102020204" pitchFamily="34" charset="0"/>
              </a:rPr>
              <a:t>koperty zwrotne oraz puste koperty na </a:t>
            </a:r>
            <a:r>
              <a:rPr lang="pl-PL" sz="1800" b="1" u="sng" dirty="0" smtClean="0">
                <a:latin typeface="Franklin Gothic Book" panose="020B0503020102020204" pitchFamily="34" charset="0"/>
              </a:rPr>
              <a:t>kartę </a:t>
            </a:r>
            <a:r>
              <a:rPr lang="pl-PL" sz="1800" b="1" u="sng" dirty="0">
                <a:latin typeface="Franklin Gothic Book" panose="020B0503020102020204" pitchFamily="34" charset="0"/>
              </a:rPr>
              <a:t>do głosowania</a:t>
            </a:r>
            <a:r>
              <a:rPr lang="pl-PL" sz="1800" dirty="0">
                <a:latin typeface="Franklin Gothic Book" panose="020B0503020102020204" pitchFamily="34" charset="0"/>
              </a:rPr>
              <a:t>, </a:t>
            </a:r>
          </a:p>
          <a:p>
            <a:pPr marL="342900" lvl="0" indent="-342900" fontAlgn="ctr">
              <a:buFont typeface="Arial" panose="020B0604020202020204" pitchFamily="34" charset="0"/>
              <a:buChar char="•"/>
            </a:pPr>
            <a:endParaRPr lang="pl-PL" sz="1800" b="1" u="sng" dirty="0" smtClean="0">
              <a:latin typeface="Franklin Gothic Book" panose="020B0503020102020204" pitchFamily="34" charset="0"/>
            </a:endParaRPr>
          </a:p>
          <a:p>
            <a:pPr marL="342900" lvl="0" indent="-342900" fontAlgn="ctr">
              <a:buFont typeface="Arial" panose="020B0604020202020204" pitchFamily="34" charset="0"/>
              <a:buChar char="•"/>
            </a:pPr>
            <a:r>
              <a:rPr lang="pl-PL" sz="1800" b="1" u="sng" dirty="0" smtClean="0">
                <a:latin typeface="Franklin Gothic Book" panose="020B0503020102020204" pitchFamily="34" charset="0"/>
              </a:rPr>
              <a:t>ewentualnie</a:t>
            </a:r>
            <a:r>
              <a:rPr lang="pl-PL" sz="1800" dirty="0">
                <a:latin typeface="Franklin Gothic Book" panose="020B0503020102020204" pitchFamily="34" charset="0"/>
              </a:rPr>
              <a:t>:</a:t>
            </a:r>
          </a:p>
          <a:p>
            <a:pPr marL="342900" lvl="0" indent="-342900" fontAlgn="ctr">
              <a:buFont typeface="Arial" panose="020B0604020202020204" pitchFamily="34" charset="0"/>
              <a:buChar char="•"/>
            </a:pPr>
            <a:r>
              <a:rPr lang="pl-PL" sz="1800" b="1" u="sng" dirty="0">
                <a:latin typeface="Franklin Gothic Book" panose="020B0503020102020204" pitchFamily="34" charset="0"/>
              </a:rPr>
              <a:t>nieuwzględnione w obliczeniach karty do głosowania</a:t>
            </a:r>
            <a:r>
              <a:rPr lang="pl-PL" sz="1800" dirty="0">
                <a:latin typeface="Franklin Gothic Book" panose="020B0503020102020204" pitchFamily="34" charset="0"/>
              </a:rPr>
              <a:t> </a:t>
            </a:r>
            <a:endParaRPr lang="pl-PL" sz="1800" dirty="0" smtClean="0">
              <a:latin typeface="Franklin Gothic Book" panose="020B0503020102020204" pitchFamily="34" charset="0"/>
            </a:endParaRPr>
          </a:p>
          <a:p>
            <a:pPr lvl="0" fontAlgn="ctr"/>
            <a:r>
              <a:rPr lang="pl-PL" sz="1800" dirty="0" smtClean="0">
                <a:latin typeface="Franklin Gothic Book" panose="020B0503020102020204" pitchFamily="34" charset="0"/>
              </a:rPr>
              <a:t>	niewrzucone </a:t>
            </a:r>
            <a:r>
              <a:rPr lang="pl-PL" sz="1800" dirty="0">
                <a:latin typeface="Franklin Gothic Book" panose="020B0503020102020204" pitchFamily="34" charset="0"/>
              </a:rPr>
              <a:t>do urny </a:t>
            </a:r>
            <a:r>
              <a:rPr lang="pl-PL" sz="1800" dirty="0" smtClean="0">
                <a:latin typeface="Franklin Gothic Book" panose="020B0503020102020204" pitchFamily="34" charset="0"/>
              </a:rPr>
              <a:t>wyborczej, znalezione </a:t>
            </a:r>
            <a:r>
              <a:rPr lang="pl-PL" sz="1800" dirty="0">
                <a:latin typeface="Franklin Gothic Book" panose="020B0503020102020204" pitchFamily="34" charset="0"/>
              </a:rPr>
              <a:t>przez komisję, </a:t>
            </a:r>
            <a:endParaRPr lang="pl-PL" sz="1800" dirty="0" smtClean="0">
              <a:latin typeface="Franklin Gothic Book" panose="020B050302010202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pl-PL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endParaRPr lang="pl-PL" sz="2000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endParaRPr lang="pl-PL" altLang="pl-PL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fontAlgn="t">
              <a:defRPr/>
            </a:pPr>
            <a:endParaRPr lang="pl-PL" altLang="pl-PL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pl-PL" altLang="pl-PL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107950" y="115888"/>
            <a:ext cx="8928100" cy="9239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pl-PL" dirty="0"/>
          </a:p>
          <a:p>
            <a:pPr>
              <a:defRPr/>
            </a:pPr>
            <a:endParaRPr lang="pl-PL" dirty="0"/>
          </a:p>
          <a:p>
            <a:pPr>
              <a:defRPr/>
            </a:pPr>
            <a:endParaRPr lang="pl-PL" b="1" u="sng" dirty="0">
              <a:latin typeface="+mn-lt"/>
            </a:endParaRPr>
          </a:p>
        </p:txBody>
      </p:sp>
      <p:pic>
        <p:nvPicPr>
          <p:cNvPr id="4" name="Obraz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9231" y="145644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35</a:t>
            </a:fld>
            <a:endParaRPr lang="en-US" dirty="0"/>
          </a:p>
        </p:txBody>
      </p:sp>
      <p:pic>
        <p:nvPicPr>
          <p:cNvPr id="6" name="Obraz 5" descr="Clipart - Misc Bag Generic Blue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82399">
            <a:off x="6102162" y="1558380"/>
            <a:ext cx="699135" cy="989330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2763881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22225" y="115888"/>
            <a:ext cx="9144000" cy="714041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pl-PL" altLang="pl-PL" sz="20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defRPr/>
            </a:pPr>
            <a:endParaRPr lang="pl-PL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defRPr/>
            </a:pPr>
            <a:r>
              <a:rPr lang="pl-PL" sz="2000" b="1" u="sng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Krok 20.cd.</a:t>
            </a:r>
            <a:endParaRPr lang="pl-PL" altLang="pl-PL" sz="18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r>
              <a:rPr lang="pl-PL" sz="2000" b="1" u="sng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postępowanie </a:t>
            </a:r>
            <a:r>
              <a:rPr lang="pl-PL" sz="2000" b="1" u="sng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 dokumentami z wyborów</a:t>
            </a:r>
          </a:p>
          <a:p>
            <a:pPr>
              <a:defRPr/>
            </a:pPr>
            <a:endParaRPr lang="pl-PL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r>
              <a:rPr lang="pl-PL" sz="2000" b="1" u="sng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 drugim opakowaniu</a:t>
            </a:r>
          </a:p>
          <a:p>
            <a:pPr algn="ctr">
              <a:defRPr/>
            </a:pPr>
            <a:endParaRPr lang="pl-PL" sz="2000" b="1" u="sng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 fontAlgn="ctr">
              <a:buFont typeface="Arial" panose="020B0604020202020204" pitchFamily="34" charset="0"/>
              <a:buChar char="•"/>
            </a:pPr>
            <a:r>
              <a:rPr lang="pl-PL" sz="1800" b="1" u="sng" dirty="0">
                <a:latin typeface="Franklin Gothic Book" panose="020B0503020102020204" pitchFamily="34" charset="0"/>
              </a:rPr>
              <a:t>nośniki z zarejestrowanym przez mężów zaufania przebiegiem czynności komisji</a:t>
            </a:r>
            <a:r>
              <a:rPr lang="pl-PL" sz="1800" dirty="0">
                <a:latin typeface="Franklin Gothic Book" panose="020B0503020102020204" pitchFamily="34" charset="0"/>
              </a:rPr>
              <a:t>, </a:t>
            </a:r>
            <a:endParaRPr lang="pl-PL" sz="1800" dirty="0" smtClean="0">
              <a:latin typeface="Franklin Gothic Book" panose="020B0503020102020204" pitchFamily="34" charset="0"/>
            </a:endParaRPr>
          </a:p>
          <a:p>
            <a:pPr lvl="0" fontAlgn="ctr"/>
            <a:r>
              <a:rPr lang="pl-PL" sz="1800" dirty="0" smtClean="0">
                <a:latin typeface="Franklin Gothic Book" panose="020B0503020102020204" pitchFamily="34" charset="0"/>
              </a:rPr>
              <a:t>	o </a:t>
            </a:r>
            <a:r>
              <a:rPr lang="pl-PL" sz="1800" dirty="0">
                <a:latin typeface="Franklin Gothic Book" panose="020B0503020102020204" pitchFamily="34" charset="0"/>
              </a:rPr>
              <a:t>ile został dołączony jako dokument z wyborów</a:t>
            </a:r>
            <a:r>
              <a:rPr lang="pl-PL" sz="1800" dirty="0" smtClean="0">
                <a:latin typeface="Franklin Gothic Book" panose="020B0503020102020204" pitchFamily="34" charset="0"/>
              </a:rPr>
              <a:t>,</a:t>
            </a:r>
            <a:endParaRPr lang="pl-PL" sz="1800" dirty="0">
              <a:latin typeface="Franklin Gothic Book" panose="020B0503020102020204" pitchFamily="34" charset="0"/>
            </a:endParaRPr>
          </a:p>
          <a:p>
            <a:pPr marL="285750" lvl="0" indent="-285750" fontAlgn="ctr">
              <a:buFont typeface="Arial" panose="020B0604020202020204" pitchFamily="34" charset="0"/>
              <a:buChar char="•"/>
            </a:pPr>
            <a:r>
              <a:rPr lang="pl-PL" sz="1800" b="1" u="sng" dirty="0">
                <a:latin typeface="Franklin Gothic Book" panose="020B0503020102020204" pitchFamily="34" charset="0"/>
              </a:rPr>
              <a:t>wszystkie arkusze pomocnicze i niewykorzystane formularze protokołu</a:t>
            </a:r>
            <a:r>
              <a:rPr lang="pl-PL" sz="1800" dirty="0">
                <a:latin typeface="Franklin Gothic Book" panose="020B0503020102020204" pitchFamily="34" charset="0"/>
              </a:rPr>
              <a:t> (także błędnie wypełnione) </a:t>
            </a:r>
            <a:endParaRPr lang="pl-PL" sz="1800" dirty="0" smtClean="0">
              <a:latin typeface="Franklin Gothic Book" panose="020B0503020102020204" pitchFamily="34" charset="0"/>
            </a:endParaRPr>
          </a:p>
          <a:p>
            <a:pPr marL="285750" lvl="0" indent="-285750" fontAlgn="ctr">
              <a:buFont typeface="Arial" panose="020B0604020202020204" pitchFamily="34" charset="0"/>
              <a:buChar char="•"/>
            </a:pPr>
            <a:r>
              <a:rPr lang="pl-PL" sz="1800" dirty="0" smtClean="0">
                <a:latin typeface="Franklin Gothic Book" panose="020B0503020102020204" pitchFamily="34" charset="0"/>
              </a:rPr>
              <a:t>oraz </a:t>
            </a:r>
            <a:r>
              <a:rPr lang="pl-PL" sz="1800" b="1" u="sng" dirty="0">
                <a:latin typeface="Franklin Gothic Book" panose="020B0503020102020204" pitchFamily="34" charset="0"/>
              </a:rPr>
              <a:t>wadliwie sporządzone protokoły głosowania, drugie egzemplarze raportu ostrzeżeń </a:t>
            </a:r>
            <a:endParaRPr lang="pl-PL" sz="1800" dirty="0">
              <a:latin typeface="Franklin Gothic Book" panose="020B0503020102020204" pitchFamily="34" charset="0"/>
            </a:endParaRPr>
          </a:p>
          <a:p>
            <a:pPr fontAlgn="ctr"/>
            <a:r>
              <a:rPr lang="pl-PL" sz="1800" dirty="0" smtClean="0">
                <a:latin typeface="Franklin Gothic Book" panose="020B0503020102020204" pitchFamily="34" charset="0"/>
              </a:rPr>
              <a:t>	</a:t>
            </a:r>
          </a:p>
          <a:p>
            <a:pPr fontAlgn="ctr"/>
            <a:r>
              <a:rPr lang="pl-PL" sz="1800" dirty="0" smtClean="0">
                <a:latin typeface="Franklin Gothic Book" panose="020B0503020102020204" pitchFamily="34" charset="0"/>
              </a:rPr>
              <a:t>opakowanie </a:t>
            </a:r>
            <a:r>
              <a:rPr lang="pl-PL" sz="1800" dirty="0">
                <a:latin typeface="Franklin Gothic Book" panose="020B0503020102020204" pitchFamily="34" charset="0"/>
              </a:rPr>
              <a:t>to opisuje się, pieczętuje i zabezpiecza przed możliwością </a:t>
            </a:r>
            <a:r>
              <a:rPr lang="pl-PL" sz="1800" dirty="0" smtClean="0">
                <a:latin typeface="Franklin Gothic Book" panose="020B0503020102020204" pitchFamily="34" charset="0"/>
              </a:rPr>
              <a:t>niekontrolowanego </a:t>
            </a:r>
            <a:r>
              <a:rPr lang="pl-PL" sz="1800" dirty="0">
                <a:latin typeface="Franklin Gothic Book" panose="020B0503020102020204" pitchFamily="34" charset="0"/>
              </a:rPr>
              <a:t>otwarcia</a:t>
            </a:r>
            <a:r>
              <a:rPr lang="pl-PL" sz="1800" dirty="0" smtClean="0">
                <a:latin typeface="Franklin Gothic Book" panose="020B0503020102020204" pitchFamily="34" charset="0"/>
              </a:rPr>
              <a:t>.</a:t>
            </a:r>
            <a:endParaRPr lang="pl-PL" sz="1800" dirty="0">
              <a:latin typeface="Franklin Gothic Book" panose="020B0503020102020204" pitchFamily="34" charset="0"/>
            </a:endParaRPr>
          </a:p>
          <a:p>
            <a:pPr fontAlgn="ctr"/>
            <a:r>
              <a:rPr lang="pl-PL" sz="1800" dirty="0" smtClean="0">
                <a:latin typeface="Franklin Gothic Book" panose="020B0503020102020204" pitchFamily="34" charset="0"/>
              </a:rPr>
              <a:t>			</a:t>
            </a:r>
          </a:p>
          <a:p>
            <a:pPr algn="just" fontAlgn="ctr"/>
            <a:r>
              <a:rPr lang="pl-PL" sz="20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	</a:t>
            </a:r>
            <a:r>
              <a:rPr lang="pl-PL" sz="2000" b="1" u="sng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 trzecim opakowaniu</a:t>
            </a:r>
          </a:p>
          <a:p>
            <a:pPr fontAlgn="ctr"/>
            <a:endParaRPr lang="pl-PL" sz="2000" b="1" u="sng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fontAlgn="ctr">
              <a:buFont typeface="Arial" panose="020B0604020202020204" pitchFamily="34" charset="0"/>
              <a:buChar char="•"/>
            </a:pPr>
            <a:r>
              <a:rPr lang="pl-PL" sz="1800" b="1" u="sng" dirty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pozostałą dokumentację komisji, w tym protokoły posiedzeń i uchwały. </a:t>
            </a:r>
            <a:endParaRPr lang="pl-PL" sz="1800" b="1" u="sng" dirty="0" smtClean="0">
              <a:solidFill>
                <a:schemeClr val="tx1"/>
              </a:solidFill>
              <a:latin typeface="Franklin Gothic Book" panose="020B0503020102020204" pitchFamily="34" charset="0"/>
              <a:cs typeface="Calibri" panose="020F0502020204030204" pitchFamily="34" charset="0"/>
            </a:endParaRPr>
          </a:p>
          <a:p>
            <a:pPr fontAlgn="ctr"/>
            <a:endParaRPr lang="pl-PL" sz="2000" b="1" dirty="0">
              <a:solidFill>
                <a:srgbClr val="0070C0"/>
              </a:solidFill>
              <a:latin typeface="Franklin Gothic Book" panose="020B0503020102020204" pitchFamily="34" charset="0"/>
            </a:endParaRPr>
          </a:p>
          <a:p>
            <a:pPr fontAlgn="ctr"/>
            <a:endParaRPr lang="pl-PL" sz="1800" u="sng" dirty="0">
              <a:latin typeface="Franklin Gothic Book" panose="020B0503020102020204" pitchFamily="34" charset="0"/>
            </a:endParaRPr>
          </a:p>
          <a:p>
            <a:pPr marL="342900" lvl="0" indent="-342900" fontAlgn="ctr">
              <a:buFont typeface="Arial" panose="020B0604020202020204" pitchFamily="34" charset="0"/>
              <a:buChar char="•"/>
            </a:pPr>
            <a:endParaRPr lang="pl-PL" sz="2000" b="1" u="sng" dirty="0" smtClean="0">
              <a:latin typeface="Franklin Gothic Book" panose="020B0503020102020204" pitchFamily="34" charset="0"/>
            </a:endParaRPr>
          </a:p>
          <a:p>
            <a:pPr fontAlgn="t">
              <a:defRPr/>
            </a:pPr>
            <a:endParaRPr lang="pl-PL" altLang="pl-PL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pl-PL" altLang="pl-PL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107950" y="115888"/>
            <a:ext cx="8928100" cy="9239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pl-PL" dirty="0"/>
          </a:p>
          <a:p>
            <a:pPr>
              <a:defRPr/>
            </a:pPr>
            <a:endParaRPr lang="pl-PL" dirty="0"/>
          </a:p>
          <a:p>
            <a:pPr>
              <a:defRPr/>
            </a:pPr>
            <a:endParaRPr lang="pl-PL" b="1" u="sng" dirty="0">
              <a:latin typeface="+mn-lt"/>
            </a:endParaRPr>
          </a:p>
        </p:txBody>
      </p:sp>
      <p:pic>
        <p:nvPicPr>
          <p:cNvPr id="4" name="Obraz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9231" y="145644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36</a:t>
            </a:fld>
            <a:endParaRPr lang="en-US" dirty="0"/>
          </a:p>
        </p:txBody>
      </p:sp>
      <p:pic>
        <p:nvPicPr>
          <p:cNvPr id="6" name="Obraz 5" descr="Clipart - Misc Bag Generic Blue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82399">
            <a:off x="6441796" y="1253580"/>
            <a:ext cx="699135" cy="989330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9" name="Obraz 8" descr="Clipart - Misc Bag Generic Blue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82399">
            <a:off x="7652652" y="4358185"/>
            <a:ext cx="699135" cy="989330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1306012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22225" y="115888"/>
            <a:ext cx="9144000" cy="62170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pl-PL" altLang="pl-PL" sz="20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defRPr/>
            </a:pPr>
            <a:endParaRPr lang="pl-PL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defRPr/>
            </a:pPr>
            <a:r>
              <a:rPr lang="pl-PL" sz="2000" b="1" u="sng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Krok 20.cd.</a:t>
            </a:r>
            <a:endParaRPr lang="pl-PL" altLang="pl-PL" sz="18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r>
              <a:rPr lang="pl-PL" sz="2000" b="1" u="sng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postępowanie </a:t>
            </a:r>
            <a:r>
              <a:rPr lang="pl-PL" sz="2000" b="1" u="sng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 dokumentami z wyborów</a:t>
            </a:r>
          </a:p>
          <a:p>
            <a:pPr>
              <a:defRPr/>
            </a:pPr>
            <a:endParaRPr lang="pl-PL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r>
              <a:rPr lang="pl-PL" sz="2000" b="1" u="sng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ponadto</a:t>
            </a:r>
          </a:p>
          <a:p>
            <a:pPr algn="ctr">
              <a:defRPr/>
            </a:pPr>
            <a:endParaRPr lang="pl-PL" sz="2000" b="1" u="sng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fontAlgn="t">
              <a:defRPr/>
            </a:pPr>
            <a:r>
              <a:rPr lang="pl-PL" altLang="pl-PL" sz="1800" b="1" dirty="0" smtClean="0">
                <a:solidFill>
                  <a:prstClr val="black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I</a:t>
            </a:r>
          </a:p>
          <a:p>
            <a:pPr marL="342900" indent="-342900" fontAlgn="t">
              <a:buFont typeface="Arial" panose="020B0604020202020204" pitchFamily="34" charset="0"/>
              <a:buChar char="•"/>
              <a:defRPr/>
            </a:pPr>
            <a:r>
              <a:rPr lang="pl-PL" altLang="pl-PL" sz="1800" b="1" dirty="0" smtClean="0">
                <a:solidFill>
                  <a:prstClr val="black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osobno </a:t>
            </a:r>
            <a:r>
              <a:rPr lang="pl-PL" altLang="pl-PL" sz="1800" b="1" dirty="0">
                <a:solidFill>
                  <a:prstClr val="black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pakuje się </a:t>
            </a:r>
            <a:r>
              <a:rPr lang="pl-PL" altLang="pl-PL" sz="1800" b="1" dirty="0">
                <a:solidFill>
                  <a:srgbClr val="0070C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listę osób, którym udzielono pełnomocnictwa </a:t>
            </a:r>
            <a:r>
              <a:rPr lang="pl-PL" altLang="pl-PL" sz="1800" b="1" dirty="0" smtClean="0">
                <a:solidFill>
                  <a:prstClr val="black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	</a:t>
            </a:r>
          </a:p>
          <a:p>
            <a:pPr fontAlgn="t">
              <a:defRPr/>
            </a:pPr>
            <a:r>
              <a:rPr lang="pl-PL" altLang="pl-PL" sz="1800" b="1" dirty="0">
                <a:solidFill>
                  <a:prstClr val="black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	</a:t>
            </a:r>
            <a:r>
              <a:rPr lang="pl-PL" altLang="pl-PL" sz="1800" b="1" dirty="0" smtClean="0">
                <a:solidFill>
                  <a:prstClr val="black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należy zwrócić szczególną uwagę, aby podczas segregowania dokumentów z 	wyborów wyodrębnić tę listę. </a:t>
            </a:r>
          </a:p>
          <a:p>
            <a:pPr fontAlgn="t">
              <a:defRPr/>
            </a:pPr>
            <a:r>
              <a:rPr lang="pl-PL" altLang="pl-PL" sz="1800" b="1" dirty="0">
                <a:solidFill>
                  <a:prstClr val="black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	</a:t>
            </a:r>
            <a:r>
              <a:rPr lang="pl-PL" altLang="pl-PL" sz="1800" b="1" dirty="0" smtClean="0">
                <a:solidFill>
                  <a:srgbClr val="FF000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NIE MOŻE ONA ZOSTAĆ ZŁOŻONA DO ŻADNEGO OPAKOWANIA ZBIORCZEGO !!</a:t>
            </a:r>
          </a:p>
          <a:p>
            <a:pPr fontAlgn="t">
              <a:defRPr/>
            </a:pPr>
            <a:endParaRPr lang="pl-PL" altLang="pl-PL" sz="1800" dirty="0" smtClean="0">
              <a:solidFill>
                <a:prstClr val="black"/>
              </a:solidFill>
              <a:latin typeface="Franklin Gothic Book" panose="020B0503020102020204" pitchFamily="34" charset="0"/>
              <a:cs typeface="Calibri" panose="020F0502020204030204" pitchFamily="34" charset="0"/>
            </a:endParaRPr>
          </a:p>
          <a:p>
            <a:pPr marL="285750" indent="-285750" fontAlgn="t">
              <a:buFont typeface="Arial" panose="020B0604020202020204" pitchFamily="34" charset="0"/>
              <a:buChar char="•"/>
              <a:defRPr/>
            </a:pPr>
            <a:r>
              <a:rPr lang="pl-PL" altLang="pl-PL" sz="1800" dirty="0" smtClean="0">
                <a:solidFill>
                  <a:srgbClr val="0070C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listę osób, którym udzielono pełnomocnictwa do głosowania, urzędnik wyborczy przekazuje przedstawicielowi wójta. </a:t>
            </a:r>
          </a:p>
          <a:p>
            <a:pPr fontAlgn="t">
              <a:defRPr/>
            </a:pPr>
            <a:endParaRPr lang="pl-PL" altLang="pl-PL" sz="2000" dirty="0" smtClean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fontAlgn="t">
              <a:defRPr/>
            </a:pPr>
            <a:r>
              <a:rPr lang="pl-PL" altLang="pl-PL" sz="20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II</a:t>
            </a:r>
          </a:p>
          <a:p>
            <a:pPr fontAlgn="t">
              <a:defRPr/>
            </a:pP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przewodniczący obwodowej komisji wyborczej </a:t>
            </a:r>
            <a:r>
              <a:rPr lang="pl-PL" altLang="pl-PL" sz="1800" b="1" dirty="0" smtClean="0">
                <a:solidFill>
                  <a:prstClr val="black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przekazuje </a:t>
            </a:r>
            <a:r>
              <a:rPr lang="pl-PL" altLang="pl-PL" sz="1800" b="1" dirty="0">
                <a:solidFill>
                  <a:prstClr val="black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w depozyt urzędnikowi wyborczemu </a:t>
            </a:r>
            <a:endParaRPr lang="pl-PL" altLang="pl-PL" sz="1800" b="1" dirty="0" smtClean="0">
              <a:solidFill>
                <a:prstClr val="black"/>
              </a:solidFill>
              <a:latin typeface="Franklin Gothic Book" panose="020B0503020102020204" pitchFamily="34" charset="0"/>
              <a:cs typeface="Calibri" panose="020F0502020204030204" pitchFamily="34" charset="0"/>
            </a:endParaRPr>
          </a:p>
          <a:p>
            <a:pPr marL="285750" indent="-285750" fontAlgn="t">
              <a:buFont typeface="Arial" panose="020B0604020202020204" pitchFamily="34" charset="0"/>
              <a:buChar char="•"/>
              <a:defRPr/>
            </a:pP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	wszystkie </a:t>
            </a:r>
            <a:r>
              <a:rPr lang="pl-PL" altLang="pl-PL" sz="1800" dirty="0">
                <a:solidFill>
                  <a:prstClr val="black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opakowania zbiorcze i paczki z </a:t>
            </a: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dokumentami</a:t>
            </a:r>
            <a:endParaRPr lang="pl-PL" altLang="pl-PL" sz="1800" dirty="0">
              <a:solidFill>
                <a:prstClr val="black"/>
              </a:solidFill>
              <a:latin typeface="Franklin Gothic Book" panose="020B0503020102020204" pitchFamily="34" charset="0"/>
              <a:cs typeface="Calibri" panose="020F0502020204030204" pitchFamily="34" charset="0"/>
            </a:endParaRPr>
          </a:p>
          <a:p>
            <a:pPr marL="285750" indent="-285750" fontAlgn="t">
              <a:buFont typeface="Arial" panose="020B0604020202020204" pitchFamily="34" charset="0"/>
              <a:buChar char="•"/>
              <a:defRPr/>
            </a:pP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	oraz pieczęć komisji</a:t>
            </a:r>
          </a:p>
          <a:p>
            <a:pPr algn="just">
              <a:defRPr/>
            </a:pPr>
            <a:endParaRPr lang="pl-PL" altLang="pl-PL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107950" y="115888"/>
            <a:ext cx="8928100" cy="9239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pl-PL" dirty="0"/>
          </a:p>
          <a:p>
            <a:pPr>
              <a:defRPr/>
            </a:pPr>
            <a:endParaRPr lang="pl-PL" dirty="0"/>
          </a:p>
          <a:p>
            <a:pPr>
              <a:defRPr/>
            </a:pPr>
            <a:endParaRPr lang="pl-PL" b="1" u="sng" dirty="0">
              <a:latin typeface="+mn-lt"/>
            </a:endParaRPr>
          </a:p>
        </p:txBody>
      </p:sp>
      <p:pic>
        <p:nvPicPr>
          <p:cNvPr id="4" name="Obraz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9231" y="145644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37</a:t>
            </a:fld>
            <a:endParaRPr lang="en-US" dirty="0"/>
          </a:p>
        </p:txBody>
      </p:sp>
      <p:pic>
        <p:nvPicPr>
          <p:cNvPr id="6" name="Obraz 5" descr="Clipart - Misc Bag Generic Blue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82399">
            <a:off x="6441796" y="1253580"/>
            <a:ext cx="699135" cy="989330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1525073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Symbol zastępczy tekstu 1"/>
          <p:cNvSpPr>
            <a:spLocks noGrp="1"/>
          </p:cNvSpPr>
          <p:nvPr>
            <p:ph type="body" sz="quarter" idx="4294967295"/>
          </p:nvPr>
        </p:nvSpPr>
        <p:spPr>
          <a:xfrm>
            <a:off x="-4763" y="34925"/>
            <a:ext cx="9148763" cy="6858000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l-PL" altLang="pl-PL" sz="3200" dirty="0"/>
          </a:p>
          <a:p>
            <a:pPr eaLnBrk="1" hangingPunct="1">
              <a:spcBef>
                <a:spcPct val="0"/>
              </a:spcBef>
            </a:pPr>
            <a:endParaRPr lang="pl-PL" altLang="pl-PL" sz="3200" dirty="0"/>
          </a:p>
          <a:p>
            <a:pPr eaLnBrk="1" hangingPunct="1">
              <a:spcBef>
                <a:spcPct val="0"/>
              </a:spcBef>
            </a:pPr>
            <a:endParaRPr lang="pl-PL" altLang="pl-PL" sz="3200" dirty="0"/>
          </a:p>
          <a:p>
            <a:pPr eaLnBrk="1" hangingPunct="1">
              <a:spcBef>
                <a:spcPct val="0"/>
              </a:spcBef>
            </a:pPr>
            <a:endParaRPr lang="pl-PL" altLang="pl-PL" sz="3200" dirty="0"/>
          </a:p>
          <a:p>
            <a:pPr eaLnBrk="1" hangingPunct="1">
              <a:spcBef>
                <a:spcPct val="0"/>
              </a:spcBef>
            </a:pPr>
            <a:endParaRPr lang="pl-PL" altLang="pl-PL" sz="3200" dirty="0"/>
          </a:p>
          <a:p>
            <a:pPr eaLnBrk="1" hangingPunct="1">
              <a:spcBef>
                <a:spcPct val="0"/>
              </a:spcBef>
            </a:pPr>
            <a:endParaRPr lang="pl-PL" altLang="pl-PL" sz="3200" dirty="0"/>
          </a:p>
          <a:p>
            <a:pPr eaLnBrk="1" hangingPunct="1">
              <a:spcBef>
                <a:spcPct val="0"/>
              </a:spcBef>
            </a:pPr>
            <a:endParaRPr lang="pl-PL" altLang="pl-PL" sz="3200" dirty="0"/>
          </a:p>
          <a:p>
            <a:pPr eaLnBrk="1" hangingPunct="1">
              <a:spcBef>
                <a:spcPct val="0"/>
              </a:spcBef>
            </a:pPr>
            <a:endParaRPr lang="pl-PL" altLang="pl-PL" sz="3200" dirty="0"/>
          </a:p>
          <a:p>
            <a:pPr eaLnBrk="1" hangingPunct="1">
              <a:spcBef>
                <a:spcPct val="0"/>
              </a:spcBef>
            </a:pPr>
            <a:endParaRPr lang="pl-PL" altLang="pl-PL" sz="3200" dirty="0"/>
          </a:p>
          <a:p>
            <a:pPr eaLnBrk="1" hangingPunct="1">
              <a:spcBef>
                <a:spcPct val="0"/>
              </a:spcBef>
            </a:pPr>
            <a:endParaRPr lang="pl-PL" altLang="pl-PL" sz="3200" dirty="0"/>
          </a:p>
          <a:p>
            <a:pPr eaLnBrk="1" hangingPunct="1">
              <a:spcBef>
                <a:spcPct val="0"/>
              </a:spcBef>
            </a:pPr>
            <a:endParaRPr lang="pl-PL" altLang="pl-PL" sz="2800" dirty="0"/>
          </a:p>
          <a:p>
            <a:pPr eaLnBrk="1" hangingPunct="1">
              <a:spcBef>
                <a:spcPct val="0"/>
              </a:spcBef>
            </a:pPr>
            <a:endParaRPr lang="pl-PL" altLang="pl-PL" sz="3200" dirty="0"/>
          </a:p>
        </p:txBody>
      </p:sp>
      <p:sp>
        <p:nvSpPr>
          <p:cNvPr id="118787" name="pole tekstowe 2"/>
          <p:cNvSpPr txBox="1">
            <a:spLocks noChangeArrowheads="1"/>
          </p:cNvSpPr>
          <p:nvPr/>
        </p:nvSpPr>
        <p:spPr bwMode="auto">
          <a:xfrm>
            <a:off x="82035" y="4566638"/>
            <a:ext cx="5400675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Open Sans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Open Sans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Open Sans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Open Sans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Open San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Open San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Open San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Open San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Open Sans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pl-PL" sz="4000" b="1" dirty="0">
                <a:solidFill>
                  <a:srgbClr val="FFFFFF"/>
                </a:solidFill>
                <a:latin typeface="Arial" panose="020B0604020202020204" pitchFamily="34" charset="0"/>
              </a:rPr>
              <a:t>Dziękujemy za uwagę</a:t>
            </a:r>
          </a:p>
          <a:p>
            <a:pPr>
              <a:spcBef>
                <a:spcPct val="0"/>
              </a:spcBef>
              <a:buFontTx/>
              <a:buNone/>
            </a:pPr>
            <a:endParaRPr lang="pl-PL" altLang="pl-PL" sz="1800" dirty="0">
              <a:solidFill>
                <a:srgbClr val="58595B"/>
              </a:solidFill>
              <a:latin typeface="Arial" panose="020B0604020202020204" pitchFamily="34" charset="0"/>
            </a:endParaRPr>
          </a:p>
        </p:txBody>
      </p:sp>
      <p:pic>
        <p:nvPicPr>
          <p:cNvPr id="6" name="Obraz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848" y="2897082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1AD84A18-9CD5-4651-9EFB-5D7BAC229282}" type="slidenum">
              <a:rPr lang="pl-PL" smtClean="0"/>
              <a:t>38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53880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Prostokąt 5"/>
          <p:cNvSpPr>
            <a:spLocks noChangeArrowheads="1"/>
          </p:cNvSpPr>
          <p:nvPr/>
        </p:nvSpPr>
        <p:spPr bwMode="auto">
          <a:xfrm>
            <a:off x="1121569" y="463292"/>
            <a:ext cx="7056438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Open Sans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Open Sans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Open Sans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Open Sans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Open San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Open San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Open San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Open San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Open Sans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pl-PL" altLang="pl-PL" sz="22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ROZLICZENIE KART DO GŁOSOWANIA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pl-PL" altLang="pl-PL" sz="2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czynności przed otworzeniem urny</a:t>
            </a:r>
          </a:p>
        </p:txBody>
      </p:sp>
      <p:sp>
        <p:nvSpPr>
          <p:cNvPr id="40963" name="Tytuł 14"/>
          <p:cNvSpPr>
            <a:spLocks noGrp="1"/>
          </p:cNvSpPr>
          <p:nvPr>
            <p:ph type="ctrTitle" idx="4294967295"/>
          </p:nvPr>
        </p:nvSpPr>
        <p:spPr>
          <a:xfrm>
            <a:off x="362743" y="1058348"/>
            <a:ext cx="8642350" cy="2271712"/>
          </a:xfrm>
        </p:spPr>
        <p:txBody>
          <a:bodyPr/>
          <a:lstStyle/>
          <a:p>
            <a:pPr algn="l"/>
            <a:r>
              <a:rPr lang="pl-PL" altLang="pl-PL" sz="1800" dirty="0" smtClean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altLang="pl-PL" sz="1800" dirty="0" smtClean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altLang="pl-PL" sz="1800" dirty="0" smtClean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 pierwszej kolejności komisja dokonuje rozliczenia kart do głosowania.</a:t>
            </a:r>
            <a:br>
              <a:rPr lang="pl-PL" altLang="pl-PL" sz="1800" dirty="0" smtClean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altLang="pl-PL" sz="1800" dirty="0" smtClean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altLang="pl-PL" sz="1800" dirty="0" smtClean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altLang="pl-PL" b="1" u="sng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Krok 1.  </a:t>
            </a:r>
            <a:r>
              <a:rPr lang="pl-PL" altLang="pl-PL" sz="18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altLang="pl-PL" sz="18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altLang="pl-PL" sz="1800" u="sng" dirty="0" smtClean="0">
                <a:solidFill>
                  <a:srgbClr val="FF000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komisja wpisuje </a:t>
            </a:r>
            <a:r>
              <a:rPr lang="pl-PL" altLang="pl-PL" sz="1800" b="1" u="sng" dirty="0" smtClean="0">
                <a:solidFill>
                  <a:srgbClr val="FF000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w punkcie 1 protokołu </a:t>
            </a:r>
            <a:r>
              <a:rPr lang="pl-PL" altLang="pl-PL" sz="1800" b="1" u="sng" dirty="0" smtClean="0">
                <a:solidFill>
                  <a:srgbClr val="0070C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- liczbę otrzymanych kart do głosowania </a:t>
            </a:r>
            <a:r>
              <a:rPr lang="pl-PL" altLang="pl-PL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(ustaloną/przeliczoną przed rozpoczęciem głosowania tj. przed 7 rano !)</a:t>
            </a:r>
            <a:br>
              <a:rPr lang="pl-PL" altLang="pl-PL" sz="12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altLang="pl-PL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altLang="pl-PL" sz="12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altLang="pl-PL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altLang="pl-PL" sz="12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pl-PL" altLang="pl-PL" sz="1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Podtytuł 15"/>
          <p:cNvSpPr>
            <a:spLocks noGrp="1"/>
          </p:cNvSpPr>
          <p:nvPr>
            <p:ph type="subTitle" idx="4294967295"/>
          </p:nvPr>
        </p:nvSpPr>
        <p:spPr>
          <a:xfrm>
            <a:off x="285749" y="3562286"/>
            <a:ext cx="8640763" cy="2808288"/>
          </a:xfrm>
        </p:spPr>
        <p:txBody>
          <a:bodyPr/>
          <a:lstStyle/>
          <a:p>
            <a:pPr marL="76200" indent="0" algn="l">
              <a:buNone/>
              <a:defRPr/>
            </a:pPr>
            <a:r>
              <a:rPr lang="pl-PL" sz="2000" b="1" u="sng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Krok </a:t>
            </a:r>
            <a:r>
              <a:rPr lang="pl-PL" sz="2000" b="1" u="sng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</a:t>
            </a:r>
          </a:p>
          <a:p>
            <a:pPr marL="76200" indent="0" algn="l">
              <a:buNone/>
              <a:defRPr/>
            </a:pPr>
            <a:r>
              <a:rPr lang="pl-PL" sz="1800" u="sng" dirty="0" smtClean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ustalenie </a:t>
            </a:r>
            <a:r>
              <a:rPr lang="pl-PL" sz="1800" b="1" u="sng" dirty="0" smtClean="0">
                <a:solidFill>
                  <a:srgbClr val="0070C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liczby wyborców uprawnionych do głosowania </a:t>
            </a:r>
            <a:r>
              <a:rPr lang="pl-PL" sz="16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punkt 2 protokołu</a:t>
            </a:r>
          </a:p>
          <a:p>
            <a:pPr algn="l">
              <a:defRPr/>
            </a:pPr>
            <a:endParaRPr lang="pl-PL" sz="1600" b="1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l-PL" sz="16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ustala się </a:t>
            </a:r>
            <a:r>
              <a:rPr lang="pl-PL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 </a:t>
            </a:r>
            <a:r>
              <a:rPr lang="pl-PL" sz="1600" b="1" u="sng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podstawie liczby osób umieszczonych w spisie łącznie z osobami dopisanymi </a:t>
            </a:r>
            <a:r>
              <a:rPr lang="pl-PL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przez komisję w trakcie głosowania na dodatkowym formularzu spisu. </a:t>
            </a:r>
          </a:p>
          <a:p>
            <a:pPr marL="285750" indent="-285750" algn="l">
              <a:buFont typeface="Arial" panose="020B0604020202020204" pitchFamily="34" charset="0"/>
              <a:buChar char="•"/>
              <a:defRPr/>
            </a:pPr>
            <a:endParaRPr lang="pl-PL" sz="16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defRPr/>
            </a:pPr>
            <a:endParaRPr lang="pl-PL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2" name="Symbol zastępczy zawartości 11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4240581799"/>
              </p:ext>
            </p:extLst>
          </p:nvPr>
        </p:nvGraphicFramePr>
        <p:xfrm>
          <a:off x="362743" y="2906722"/>
          <a:ext cx="8208963" cy="655564"/>
        </p:xfrm>
        <a:graphic>
          <a:graphicData uri="http://schemas.openxmlformats.org/drawingml/2006/table">
            <a:tbl>
              <a:tblPr/>
              <a:tblGrid>
                <a:gridCol w="4191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66578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9528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5402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40957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43973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42545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65556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Liczba otrzymanych przez obwodową komisję wyborczą kart do głosowania, </a:t>
                      </a:r>
                      <a:r>
                        <a:rPr kumimoji="0" lang="pl-PL" altLang="pl-PL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ustalona po ich przeliczeniu przed rozpoczęciem głosowania </a:t>
                      </a:r>
                      <a:r>
                        <a:rPr kumimoji="0" lang="pl-PL" altLang="pl-PL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z uwzględnieniem ewentualnych kart otrzymanych z rezerwy</a:t>
                      </a:r>
                      <a:endParaRPr kumimoji="0" lang="pl-PL" altLang="pl-PL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1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1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0 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6" name="Obraz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9231" y="145644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4507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Prostokąt 3"/>
          <p:cNvSpPr>
            <a:spLocks noChangeArrowheads="1"/>
          </p:cNvSpPr>
          <p:nvPr/>
        </p:nvSpPr>
        <p:spPr bwMode="auto">
          <a:xfrm>
            <a:off x="1256442" y="123827"/>
            <a:ext cx="72009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Open Sans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Open Sans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Open Sans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Open Sans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Open San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Open San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Open San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Open San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Open Sans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l-PL" altLang="pl-PL" sz="1800" b="1" dirty="0">
                <a:solidFill>
                  <a:srgbClr val="C00000"/>
                </a:solidFill>
                <a:latin typeface="Arial" panose="020B0604020202020204" pitchFamily="34" charset="0"/>
              </a:rPr>
              <a:t>ROZLICZENIE KART DO GŁOSOWANIA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pl-PL" altLang="pl-PL" sz="1600" b="1" u="sng" dirty="0">
                <a:solidFill>
                  <a:srgbClr val="0070C0"/>
                </a:solidFill>
                <a:latin typeface="Arial" panose="020B0604020202020204" pitchFamily="34" charset="0"/>
              </a:rPr>
              <a:t>czynności przed otworzeniem urny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4294967295"/>
          </p:nvPr>
        </p:nvSpPr>
        <p:spPr>
          <a:xfrm>
            <a:off x="148431" y="1433104"/>
            <a:ext cx="8856662" cy="6674575"/>
          </a:xfrm>
        </p:spPr>
        <p:txBody>
          <a:bodyPr>
            <a:normAutofit fontScale="77500" lnSpcReduction="20000"/>
          </a:bodyPr>
          <a:lstStyle/>
          <a:p>
            <a:pPr marL="0" indent="0">
              <a:buFont typeface="Arial" panose="020B0604020202020204" pitchFamily="34" charset="0"/>
              <a:buNone/>
              <a:defRPr/>
            </a:pPr>
            <a:endParaRPr lang="pl-PL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sz="29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 fontAlgn="ctr">
              <a:buFont typeface="Arial" panose="020B0604020202020204" pitchFamily="34" charset="0"/>
              <a:buNone/>
              <a:defRPr/>
            </a:pPr>
            <a:endParaRPr lang="pl-PL" dirty="0" smtClean="0"/>
          </a:p>
          <a:p>
            <a:pPr marL="0" lvl="0" indent="0">
              <a:buClr>
                <a:srgbClr val="C7D3E6"/>
              </a:buClr>
              <a:buNone/>
              <a:defRPr/>
            </a:pPr>
            <a:endParaRPr lang="pl-PL" sz="23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buClr>
                <a:srgbClr val="C7D3E6"/>
              </a:buClr>
              <a:buNone/>
              <a:defRPr/>
            </a:pPr>
            <a:r>
              <a:rPr lang="pl-PL" sz="2600" b="1" u="sng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Krok </a:t>
            </a:r>
            <a:r>
              <a:rPr lang="pl-PL" sz="2600" b="1" u="sng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pl-PL" sz="2600" b="1" u="sng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pl-PL" sz="2600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 fontAlgn="ctr">
              <a:buFont typeface="Arial" panose="020B0604020202020204" pitchFamily="34" charset="0"/>
              <a:buNone/>
              <a:defRPr/>
            </a:pPr>
            <a:r>
              <a:rPr lang="pl-PL" sz="2600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Komisja </a:t>
            </a:r>
            <a:r>
              <a:rPr lang="pl-PL" sz="2600" u="sng" dirty="0">
                <a:latin typeface="Calibri" panose="020F0502020204030204" pitchFamily="34" charset="0"/>
                <a:cs typeface="Calibri" panose="020F0502020204030204" pitchFamily="34" charset="0"/>
              </a:rPr>
              <a:t>przelicza </a:t>
            </a:r>
            <a:r>
              <a:rPr lang="pl-PL" sz="2600" b="1" u="sng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niewykorzystane karty do </a:t>
            </a:r>
            <a:r>
              <a:rPr lang="pl-PL" sz="2600" b="1" u="sng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głosowania</a:t>
            </a:r>
            <a:r>
              <a:rPr lang="pl-PL" sz="2600" u="sng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600" dirty="0" smtClean="0">
                <a:latin typeface="Calibri" panose="020F0502020204030204" pitchFamily="34" charset="0"/>
                <a:cs typeface="Calibri" panose="020F0502020204030204" pitchFamily="34" charset="0"/>
              </a:rPr>
              <a:t>i </a:t>
            </a:r>
            <a:r>
              <a:rPr lang="pl-PL" sz="2600" dirty="0">
                <a:latin typeface="Calibri" panose="020F0502020204030204" pitchFamily="34" charset="0"/>
                <a:cs typeface="Calibri" panose="020F0502020204030204" pitchFamily="34" charset="0"/>
              </a:rPr>
              <a:t>liczbę </a:t>
            </a:r>
            <a:r>
              <a:rPr lang="pl-PL" sz="2600" dirty="0" smtClean="0">
                <a:latin typeface="Calibri" panose="020F0502020204030204" pitchFamily="34" charset="0"/>
                <a:cs typeface="Calibri" panose="020F0502020204030204" pitchFamily="34" charset="0"/>
              </a:rPr>
              <a:t>wpisuje </a:t>
            </a:r>
            <a:r>
              <a:rPr lang="pl-PL" sz="2600" dirty="0">
                <a:latin typeface="Calibri" panose="020F0502020204030204" pitchFamily="34" charset="0"/>
                <a:cs typeface="Calibri" panose="020F0502020204030204" pitchFamily="34" charset="0"/>
              </a:rPr>
              <a:t>się </a:t>
            </a:r>
            <a:r>
              <a:rPr lang="pl-PL" sz="2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 punkcie 3 </a:t>
            </a:r>
            <a:r>
              <a:rPr lang="pl-PL" sz="2600" dirty="0" smtClean="0">
                <a:latin typeface="Calibri" panose="020F0502020204030204" pitchFamily="34" charset="0"/>
                <a:cs typeface="Calibri" panose="020F0502020204030204" pitchFamily="34" charset="0"/>
              </a:rPr>
              <a:t>protokołu </a:t>
            </a:r>
            <a:r>
              <a:rPr lang="pl-PL" sz="2600" dirty="0">
                <a:latin typeface="Calibri" panose="020F0502020204030204" pitchFamily="34" charset="0"/>
                <a:cs typeface="Calibri" panose="020F0502020204030204" pitchFamily="34" charset="0"/>
              </a:rPr>
              <a:t>głosowania.</a:t>
            </a:r>
          </a:p>
          <a:p>
            <a:pPr marL="0" indent="0" algn="just" fontAlgn="ctr">
              <a:buFont typeface="Arial" panose="020B0604020202020204" pitchFamily="34" charset="0"/>
              <a:buNone/>
              <a:defRPr/>
            </a:pPr>
            <a:r>
              <a:rPr lang="pl-PL" sz="2600" dirty="0" smtClean="0">
                <a:latin typeface="Calibri" panose="020F0502020204030204" pitchFamily="34" charset="0"/>
                <a:cs typeface="Calibri" panose="020F0502020204030204" pitchFamily="34" charset="0"/>
              </a:rPr>
              <a:t>- karty </a:t>
            </a:r>
            <a:r>
              <a:rPr lang="pl-PL" sz="2600" dirty="0">
                <a:latin typeface="Calibri" panose="020F0502020204030204" pitchFamily="34" charset="0"/>
                <a:cs typeface="Calibri" panose="020F0502020204030204" pitchFamily="34" charset="0"/>
              </a:rPr>
              <a:t>niewykorzystane należy zapakować w pakiet, opieczętować </a:t>
            </a:r>
            <a:r>
              <a:rPr lang="pl-PL" sz="2600" dirty="0" smtClean="0">
                <a:latin typeface="Calibri" panose="020F0502020204030204" pitchFamily="34" charset="0"/>
                <a:cs typeface="Calibri" panose="020F0502020204030204" pitchFamily="34" charset="0"/>
              </a:rPr>
              <a:t>i </a:t>
            </a:r>
            <a:r>
              <a:rPr lang="pl-PL" sz="2600" dirty="0">
                <a:latin typeface="Calibri" panose="020F0502020204030204" pitchFamily="34" charset="0"/>
                <a:cs typeface="Calibri" panose="020F0502020204030204" pitchFamily="34" charset="0"/>
              </a:rPr>
              <a:t>opisać</a:t>
            </a:r>
            <a:r>
              <a:rPr lang="pl-PL" sz="26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sz="2600" b="1" dirty="0" smtClean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pl-PL" sz="2600" b="1" u="sng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Krok 4.</a:t>
            </a:r>
            <a:endParaRPr lang="pl-PL" sz="2600" u="sng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fontAlgn="ctr">
              <a:buFont typeface="Arial" panose="020B0604020202020204" pitchFamily="34" charset="0"/>
              <a:buNone/>
              <a:defRPr/>
            </a:pPr>
            <a:r>
              <a:rPr lang="pl-PL" sz="2600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komisja  ustala </a:t>
            </a:r>
            <a:r>
              <a:rPr lang="pl-PL" sz="2600" b="1" u="sng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liczbę </a:t>
            </a:r>
            <a:r>
              <a:rPr lang="pl-PL" sz="2600" b="1" u="sng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wyborców, którym wydano karty do </a:t>
            </a:r>
            <a:r>
              <a:rPr lang="pl-PL" sz="2600" b="1" u="sng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głosowania </a:t>
            </a:r>
            <a:r>
              <a:rPr lang="pl-PL" sz="2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pl-PL" sz="2600" dirty="0" smtClean="0">
                <a:latin typeface="Calibri" panose="020F0502020204030204" pitchFamily="34" charset="0"/>
                <a:cs typeface="Calibri" panose="020F0502020204030204" pitchFamily="34" charset="0"/>
              </a:rPr>
              <a:t>tzn. ustala liczbę podpisów </a:t>
            </a:r>
            <a:r>
              <a:rPr lang="pl-PL" sz="2600" dirty="0">
                <a:latin typeface="Calibri" panose="020F0502020204030204" pitchFamily="34" charset="0"/>
                <a:cs typeface="Calibri" panose="020F0502020204030204" pitchFamily="34" charset="0"/>
              </a:rPr>
              <a:t>potwierdzających otrzymanie karty do </a:t>
            </a:r>
            <a:r>
              <a:rPr lang="pl-PL" sz="2600" dirty="0" smtClean="0">
                <a:latin typeface="Calibri" panose="020F0502020204030204" pitchFamily="34" charset="0"/>
                <a:cs typeface="Calibri" panose="020F0502020204030204" pitchFamily="34" charset="0"/>
              </a:rPr>
              <a:t>głosowania </a:t>
            </a:r>
            <a:r>
              <a:rPr lang="pl-PL" sz="2600" b="1" u="sng" dirty="0">
                <a:latin typeface="Calibri" panose="020F0502020204030204" pitchFamily="34" charset="0"/>
                <a:cs typeface="Calibri" panose="020F0502020204030204" pitchFamily="34" charset="0"/>
              </a:rPr>
              <a:t>z uwzględnieniem podpisów </a:t>
            </a:r>
            <a:r>
              <a:rPr lang="pl-PL" sz="2600" b="1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złożonych na</a:t>
            </a:r>
            <a:r>
              <a:rPr lang="pl-PL" sz="2600" b="1" u="sng" dirty="0">
                <a:latin typeface="Calibri" panose="020F0502020204030204" pitchFamily="34" charset="0"/>
                <a:cs typeface="Calibri" panose="020F0502020204030204" pitchFamily="34" charset="0"/>
              </a:rPr>
              <a:t> dodatkowych </a:t>
            </a:r>
            <a:r>
              <a:rPr lang="pl-PL" sz="2600" b="1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formularzach</a:t>
            </a:r>
          </a:p>
          <a:p>
            <a:pPr marL="685800" lvl="1" algn="just" fontAlgn="ctr">
              <a:buFont typeface="Arial" panose="020B0604020202020204" pitchFamily="34" charset="0"/>
              <a:buChar char="•"/>
              <a:defRPr/>
            </a:pPr>
            <a:r>
              <a:rPr lang="pl-PL" sz="26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przy </a:t>
            </a:r>
            <a:r>
              <a:rPr lang="pl-PL" sz="2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ustalaniu liczby wydanych kart </a:t>
            </a:r>
            <a:r>
              <a:rPr lang="pl-PL" sz="26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nie </a:t>
            </a:r>
            <a:r>
              <a:rPr lang="pl-PL" sz="2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uwzględnia się liczby adnotacji o wysłaniu pakietu wyborczego</a:t>
            </a:r>
            <a:r>
              <a:rPr lang="pl-PL" sz="26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pl-PL" sz="26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 algn="just" fontAlgn="ctr">
              <a:buFont typeface="Arial" panose="020B0604020202020204" pitchFamily="34" charset="0"/>
              <a:buNone/>
              <a:defRPr/>
            </a:pPr>
            <a:endParaRPr lang="pl-PL" sz="2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 algn="just" fontAlgn="ctr">
              <a:buFont typeface="Arial" panose="020B0604020202020204" pitchFamily="34" charset="0"/>
              <a:buNone/>
              <a:defRPr/>
            </a:pPr>
            <a:r>
              <a:rPr lang="pl-PL" sz="2600" dirty="0" smtClean="0">
                <a:latin typeface="Calibri" panose="020F0502020204030204" pitchFamily="34" charset="0"/>
                <a:cs typeface="Calibri" panose="020F0502020204030204" pitchFamily="34" charset="0"/>
              </a:rPr>
              <a:t>Ustaloną liczbę </a:t>
            </a:r>
            <a:r>
              <a:rPr lang="pl-PL" sz="2600" dirty="0">
                <a:latin typeface="Calibri" panose="020F0502020204030204" pitchFamily="34" charset="0"/>
                <a:cs typeface="Calibri" panose="020F0502020204030204" pitchFamily="34" charset="0"/>
              </a:rPr>
              <a:t>wyborców, którym wydano karty </a:t>
            </a:r>
            <a:r>
              <a:rPr lang="pl-PL" sz="2600" dirty="0" smtClean="0">
                <a:latin typeface="Calibri" panose="020F0502020204030204" pitchFamily="34" charset="0"/>
                <a:cs typeface="Calibri" panose="020F0502020204030204" pitchFamily="34" charset="0"/>
              </a:rPr>
              <a:t>do głosowania  </a:t>
            </a:r>
            <a:r>
              <a:rPr lang="pl-PL" sz="2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wpisuje się w </a:t>
            </a:r>
            <a:r>
              <a:rPr lang="pl-PL" sz="26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punkcie 4  protokołu</a:t>
            </a:r>
          </a:p>
          <a:p>
            <a:pPr marL="0" lvl="1" indent="0" algn="just" fontAlgn="ctr">
              <a:buFont typeface="Arial" panose="020B0604020202020204" pitchFamily="34" charset="0"/>
              <a:buNone/>
              <a:defRPr/>
            </a:pPr>
            <a:endParaRPr lang="pl-PL" sz="23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00050" lvl="1" indent="-400050" algn="just" fontAlgn="ctr">
              <a:buFont typeface="Arial" panose="020B0604020202020204" pitchFamily="34" charset="0"/>
              <a:buNone/>
              <a:defRPr/>
            </a:pPr>
            <a:endParaRPr lang="pl-PL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0" algn="just" fontAlgn="ctr">
              <a:buFont typeface="Arial" panose="020B0604020202020204" pitchFamily="34" charset="0"/>
              <a:buNone/>
              <a:defRPr/>
            </a:pPr>
            <a:endParaRPr lang="pl-PL" dirty="0" smtClean="0">
              <a:solidFill>
                <a:srgbClr val="0070C0"/>
              </a:solidFill>
            </a:endParaRPr>
          </a:p>
          <a:p>
            <a:pPr marL="0" indent="0" fontAlgn="ctr">
              <a:buFont typeface="Arial" panose="020B0604020202020204" pitchFamily="34" charset="0"/>
              <a:buNone/>
              <a:defRPr/>
            </a:pPr>
            <a:endParaRPr lang="pl-PL" u="sng" dirty="0"/>
          </a:p>
          <a:p>
            <a:pPr marL="0" indent="0" fontAlgn="ctr">
              <a:buFont typeface="Arial" panose="020B0604020202020204" pitchFamily="34" charset="0"/>
              <a:buNone/>
              <a:defRPr/>
            </a:pPr>
            <a:endParaRPr lang="pl-PL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fontAlgn="ctr">
              <a:buFont typeface="Arial" panose="020B0604020202020204" pitchFamily="34" charset="0"/>
              <a:buNone/>
              <a:defRPr/>
            </a:pPr>
            <a:endParaRPr lang="pl-PL" dirty="0" smtClean="0">
              <a:solidFill>
                <a:srgbClr val="00B050"/>
              </a:solidFill>
            </a:endParaRPr>
          </a:p>
          <a:p>
            <a:pPr marL="0" indent="0" fontAlgn="ctr">
              <a:buFont typeface="Arial" panose="020B0604020202020204" pitchFamily="34" charset="0"/>
              <a:buNone/>
              <a:defRPr/>
            </a:pPr>
            <a:endParaRPr lang="pl-PL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fontAlgn="ctr">
              <a:buFont typeface="Arial" panose="020B0604020202020204" pitchFamily="34" charset="0"/>
              <a:buNone/>
              <a:defRPr/>
            </a:pPr>
            <a:endParaRPr lang="pl-PL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fontAlgn="ctr">
              <a:buFont typeface="Arial" panose="020B0604020202020204" pitchFamily="34" charset="0"/>
              <a:buNone/>
              <a:defRPr/>
            </a:pPr>
            <a:endParaRPr lang="pl-PL" dirty="0" smtClean="0">
              <a:solidFill>
                <a:srgbClr val="00B050"/>
              </a:solidFill>
            </a:endParaRPr>
          </a:p>
          <a:p>
            <a:pPr marL="0" indent="0" fontAlgn="ctr">
              <a:buFont typeface="Arial" panose="020B0604020202020204" pitchFamily="34" charset="0"/>
              <a:buNone/>
              <a:defRPr/>
            </a:pPr>
            <a:endParaRPr lang="pl-PL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fontAlgn="ctr">
              <a:buFont typeface="Arial" panose="020B0604020202020204" pitchFamily="34" charset="0"/>
              <a:buNone/>
              <a:defRPr/>
            </a:pPr>
            <a:endParaRPr lang="pl-PL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fontAlgn="ctr">
              <a:buFont typeface="Arial" panose="020B0604020202020204" pitchFamily="34" charset="0"/>
              <a:buNone/>
              <a:defRPr/>
            </a:pPr>
            <a:endParaRPr lang="pl-PL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fontAlgn="ctr">
              <a:defRPr/>
            </a:pPr>
            <a:endParaRPr lang="pl-PL" dirty="0" smtClean="0"/>
          </a:p>
          <a:p>
            <a:pPr fontAlgn="ctr">
              <a:defRPr/>
            </a:pPr>
            <a:endParaRPr lang="pl-PL" dirty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dirty="0">
              <a:solidFill>
                <a:schemeClr val="bg1"/>
              </a:solidFill>
            </a:endParaRPr>
          </a:p>
        </p:txBody>
      </p:sp>
      <p:pic>
        <p:nvPicPr>
          <p:cNvPr id="6" name="Obraz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9231" y="145644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71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238730"/>
              </p:ext>
            </p:extLst>
          </p:nvPr>
        </p:nvGraphicFramePr>
        <p:xfrm>
          <a:off x="165464" y="1799988"/>
          <a:ext cx="8839629" cy="262534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381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01289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5058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5058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45058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45058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450585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44602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2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kern="0" dirty="0">
                          <a:effectLst/>
                        </a:rPr>
                        <a:t>Liczba wyborców uprawnionych do głosowania (</a:t>
                      </a:r>
                      <a:r>
                        <a:rPr lang="pl-PL" sz="1200" i="1" kern="0" dirty="0">
                          <a:effectLst/>
                        </a:rPr>
                        <a:t>umieszczonych w spisie, </a:t>
                      </a:r>
                      <a:br>
                        <a:rPr lang="pl-PL" sz="1200" i="1" kern="0" dirty="0">
                          <a:effectLst/>
                        </a:rPr>
                      </a:br>
                      <a:r>
                        <a:rPr lang="pl-PL" sz="1200" i="1" kern="0" dirty="0">
                          <a:effectLst/>
                        </a:rPr>
                        <a:t>z uwzględnieniem dodatkowych formularzy</a:t>
                      </a:r>
                      <a:r>
                        <a:rPr lang="pl-PL" sz="1200" kern="0" dirty="0">
                          <a:effectLst/>
                        </a:rPr>
                        <a:t>) w chwili zakończenia głosowania</a:t>
                      </a:r>
                      <a:endParaRPr lang="pl-PL" sz="1200" b="1" kern="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 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 smtClean="0">
                          <a:effectLst/>
                        </a:rPr>
                        <a:t>1</a:t>
                      </a:r>
                      <a:r>
                        <a:rPr lang="pl-PL" sz="1200" b="1" dirty="0">
                          <a:effectLst/>
                        </a:rPr>
                        <a:t> 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 </a:t>
                      </a:r>
                      <a:r>
                        <a:rPr lang="pl-PL" sz="1200" b="1" dirty="0" smtClean="0">
                          <a:effectLst/>
                        </a:rPr>
                        <a:t>2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 </a:t>
                      </a:r>
                      <a:r>
                        <a:rPr lang="pl-PL" sz="1200" b="1" dirty="0" smtClean="0">
                          <a:effectLst/>
                        </a:rPr>
                        <a:t>9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 smtClean="0">
                          <a:effectLst/>
                        </a:rPr>
                        <a:t>0</a:t>
                      </a:r>
                      <a:r>
                        <a:rPr lang="pl-PL" sz="1200" b="1" dirty="0">
                          <a:effectLst/>
                        </a:rPr>
                        <a:t> 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602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3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kern="0" dirty="0">
                          <a:effectLst/>
                        </a:rPr>
                        <a:t>Liczba niewykorzystanych kart do głosowania</a:t>
                      </a:r>
                      <a:endParaRPr lang="pl-PL" sz="1200" b="1" kern="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 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 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 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 </a:t>
                      </a:r>
                      <a:r>
                        <a:rPr lang="pl-PL" sz="1200" b="1" dirty="0" smtClean="0">
                          <a:effectLst/>
                        </a:rPr>
                        <a:t>5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 </a:t>
                      </a:r>
                      <a:r>
                        <a:rPr lang="pl-PL" sz="1200" b="1" dirty="0" smtClean="0">
                          <a:effectLst/>
                        </a:rPr>
                        <a:t>2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4602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4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Liczba wyborców, którym wydano karty do głosowania</a:t>
                      </a:r>
                      <a:br>
                        <a:rPr lang="pl-PL" sz="1200" dirty="0">
                          <a:effectLst/>
                        </a:rPr>
                      </a:br>
                      <a:r>
                        <a:rPr lang="pl-PL" sz="1200" dirty="0">
                          <a:effectLst/>
                        </a:rPr>
                        <a:t>(</a:t>
                      </a:r>
                      <a:r>
                        <a:rPr lang="pl-PL" sz="1200" i="1" dirty="0">
                          <a:effectLst/>
                        </a:rPr>
                        <a:t>liczba podpisów w spisie oraz adnotacje o wydaniu karty bez potwierdzenia podpisem w spisie</a:t>
                      </a:r>
                      <a:r>
                        <a:rPr lang="pl-PL" sz="1200" dirty="0">
                          <a:effectLst/>
                        </a:rPr>
                        <a:t>)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 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 </a:t>
                      </a:r>
                      <a:r>
                        <a:rPr lang="pl-PL" sz="1200" b="1" dirty="0" smtClean="0">
                          <a:effectLst/>
                        </a:rPr>
                        <a:t>1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 </a:t>
                      </a:r>
                      <a:r>
                        <a:rPr lang="pl-PL" sz="1200" b="1" dirty="0" smtClean="0">
                          <a:effectLst/>
                        </a:rPr>
                        <a:t>0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 smtClean="0">
                          <a:effectLst/>
                        </a:rPr>
                        <a:t>4</a:t>
                      </a:r>
                      <a:r>
                        <a:rPr lang="pl-PL" sz="1200" b="1" dirty="0">
                          <a:effectLst/>
                        </a:rPr>
                        <a:t> 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 </a:t>
                      </a:r>
                      <a:r>
                        <a:rPr lang="pl-PL" sz="1200" b="1" dirty="0" smtClean="0">
                          <a:effectLst/>
                        </a:rPr>
                        <a:t>8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28778">
                <a:tc gridSpan="7">
                  <a:txBody>
                    <a:bodyPr/>
                    <a:lstStyle/>
                    <a:p>
                      <a:pPr marL="414020" indent="-414020">
                        <a:spcAft>
                          <a:spcPts val="0"/>
                        </a:spcAft>
                      </a:pPr>
                      <a:endParaRPr lang="pl-PL" sz="900" dirty="0" smtClean="0">
                        <a:effectLst/>
                      </a:endParaRPr>
                    </a:p>
                    <a:p>
                      <a:pPr marL="414020" indent="-414020"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solidFill>
                            <a:srgbClr val="0070C0"/>
                          </a:solidFill>
                          <a:effectLst/>
                        </a:rPr>
                        <a:t>Uwaga</a:t>
                      </a:r>
                      <a:r>
                        <a:rPr lang="pl-PL" sz="1200" dirty="0">
                          <a:solidFill>
                            <a:srgbClr val="0070C0"/>
                          </a:solidFill>
                          <a:effectLst/>
                        </a:rPr>
                        <a:t>! Suma liczb z pkt 3 i 4 powinna być równa liczbie z pkt 1, jeśli tak nie jest — przypuszczalną przyczynę należy opisać </a:t>
                      </a:r>
                      <a:r>
                        <a:rPr lang="pl-PL" sz="1200" dirty="0" smtClean="0">
                          <a:solidFill>
                            <a:srgbClr val="0070C0"/>
                          </a:solidFill>
                          <a:effectLst/>
                        </a:rPr>
                        <a:t> w              pkt </a:t>
                      </a:r>
                      <a:r>
                        <a:rPr lang="pl-PL" sz="1200" dirty="0">
                          <a:solidFill>
                            <a:srgbClr val="0070C0"/>
                          </a:solidFill>
                          <a:effectLst/>
                        </a:rPr>
                        <a:t>15.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  <a:endParaRPr lang="pl-PL" sz="10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pl-PL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pic>
        <p:nvPicPr>
          <p:cNvPr id="6" name="Obraz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9231" y="145644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Prostokąt 3"/>
          <p:cNvSpPr/>
          <p:nvPr/>
        </p:nvSpPr>
        <p:spPr>
          <a:xfrm>
            <a:off x="2451462" y="483614"/>
            <a:ext cx="4572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pl-PL" altLang="pl-PL" sz="2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ROZLICZENIE KART DO GŁOSOWANIA</a:t>
            </a:r>
          </a:p>
          <a:p>
            <a:pPr lvl="0" algn="ctr">
              <a:spcBef>
                <a:spcPct val="0"/>
              </a:spcBef>
              <a:defRPr/>
            </a:pPr>
            <a:r>
              <a:rPr lang="pl-PL" altLang="pl-PL" sz="2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czynności przed otworzeniem urny</a:t>
            </a:r>
          </a:p>
        </p:txBody>
      </p:sp>
    </p:spTree>
    <p:extLst>
      <p:ext uri="{BB962C8B-B14F-4D97-AF65-F5344CB8AC3E}">
        <p14:creationId xmlns:p14="http://schemas.microsoft.com/office/powerpoint/2010/main" val="2421520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sz="quarter" idx="4294967295"/>
          </p:nvPr>
        </p:nvSpPr>
        <p:spPr>
          <a:xfrm>
            <a:off x="156754" y="1576251"/>
            <a:ext cx="8987246" cy="6765805"/>
          </a:xfrm>
        </p:spPr>
        <p:txBody>
          <a:bodyPr>
            <a:normAutofit fontScale="85000" lnSpcReduction="10000"/>
          </a:bodyPr>
          <a:lstStyle/>
          <a:p>
            <a:pPr marL="0" indent="0">
              <a:buFont typeface="Arial" panose="020B0604020202020204" pitchFamily="34" charset="0"/>
              <a:buNone/>
              <a:defRPr/>
            </a:pPr>
            <a:endParaRPr lang="pl-PL" sz="18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b="1" dirty="0" smtClean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pl-PL" b="1" u="sng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Krok 5. </a:t>
            </a:r>
            <a:r>
              <a:rPr lang="pl-PL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wypełniany warunkowo !</a:t>
            </a:r>
            <a:endParaRPr lang="pl-PL" b="1" dirty="0" smtClean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pl-PL" sz="1900" dirty="0">
                <a:solidFill>
                  <a:schemeClr val="tx1"/>
                </a:solidFill>
              </a:rPr>
              <a:t>wypełnianie</a:t>
            </a:r>
            <a:r>
              <a:rPr lang="pl-PL" sz="1900" dirty="0">
                <a:solidFill>
                  <a:schemeClr val="bg1"/>
                </a:solidFill>
              </a:rPr>
              <a:t> </a:t>
            </a:r>
            <a:r>
              <a:rPr lang="pl-PL" sz="1900" b="1" dirty="0">
                <a:solidFill>
                  <a:srgbClr val="0070C0"/>
                </a:solidFill>
              </a:rPr>
              <a:t>punktu 15 protokołu </a:t>
            </a:r>
            <a:r>
              <a:rPr lang="pl-PL" sz="1900" dirty="0" smtClean="0">
                <a:solidFill>
                  <a:schemeClr val="tx1"/>
                </a:solidFill>
              </a:rPr>
              <a:t>głosowania (ostatnia strona protokołu)</a:t>
            </a:r>
            <a:endParaRPr lang="pl-PL" sz="1900" dirty="0">
              <a:solidFill>
                <a:schemeClr val="tx1"/>
              </a:solidFill>
            </a:endParaRPr>
          </a:p>
          <a:p>
            <a:pPr marL="685800" lvl="1">
              <a:buFont typeface="Arial" panose="020B0604020202020204" pitchFamily="34" charset="0"/>
              <a:buChar char="•"/>
              <a:defRPr/>
            </a:pPr>
            <a:r>
              <a:rPr lang="pl-PL" sz="19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wypełniamy tylko wtedy</a:t>
            </a:r>
            <a:r>
              <a:rPr lang="pl-PL" sz="19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 </a:t>
            </a:r>
            <a:r>
              <a:rPr lang="pl-PL" sz="1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gdy czy liczba kart niewykorzystanych </a:t>
            </a:r>
            <a:r>
              <a:rPr lang="pl-PL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l-PL" sz="19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pkt. </a:t>
            </a:r>
            <a:r>
              <a:rPr lang="pl-PL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protokołu) </a:t>
            </a:r>
            <a:r>
              <a:rPr lang="pl-PL" sz="1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liczba wyborców, którym wydano karty do głosowania </a:t>
            </a:r>
            <a:r>
              <a:rPr lang="pl-PL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l-PL" sz="19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pkt. </a:t>
            </a:r>
            <a:r>
              <a:rPr lang="pl-PL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protokołu</a:t>
            </a:r>
            <a:r>
              <a:rPr lang="pl-PL" sz="19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nie  stanowi sumy liczby </a:t>
            </a:r>
            <a:r>
              <a:rPr lang="pl-PL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kart</a:t>
            </a:r>
            <a:r>
              <a:rPr lang="pl-PL" sz="1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które otrzymała komisja </a:t>
            </a:r>
            <a:r>
              <a:rPr lang="pl-PL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l-PL" sz="19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pkt. </a:t>
            </a:r>
            <a:r>
              <a:rPr lang="pl-PL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protokołu</a:t>
            </a:r>
            <a:r>
              <a:rPr lang="pl-PL" sz="19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400050" lvl="1" indent="0">
              <a:buFont typeface="Arial" panose="020B0604020202020204" pitchFamily="34" charset="0"/>
              <a:buNone/>
              <a:defRPr/>
            </a:pPr>
            <a:endParaRPr lang="pl-PL" sz="1900" dirty="0" smtClean="0">
              <a:solidFill>
                <a:schemeClr val="bg1">
                  <a:lumMod val="5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pl-PL" sz="1900" dirty="0" smtClean="0">
                <a:solidFill>
                  <a:srgbClr val="FF0000"/>
                </a:solidFill>
              </a:rPr>
              <a:t>w </a:t>
            </a:r>
            <a:r>
              <a:rPr lang="pl-PL" sz="1900" dirty="0">
                <a:solidFill>
                  <a:srgbClr val="FF0000"/>
                </a:solidFill>
              </a:rPr>
              <a:t>punkcie tym należy wskazać przypuszczalną przyczynę niezgodności, a nie wyłącznie informację, że niezgodność </a:t>
            </a:r>
            <a:r>
              <a:rPr lang="pl-PL" sz="1900" dirty="0" smtClean="0">
                <a:solidFill>
                  <a:srgbClr val="FF0000"/>
                </a:solidFill>
              </a:rPr>
              <a:t>występuje</a:t>
            </a:r>
          </a:p>
          <a:p>
            <a:pPr>
              <a:defRPr/>
            </a:pPr>
            <a:endParaRPr lang="pl-PL" sz="1900" dirty="0">
              <a:solidFill>
                <a:srgbClr val="FF000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pl-PL" sz="1900" b="1" dirty="0">
                <a:solidFill>
                  <a:srgbClr val="0070C0"/>
                </a:solidFill>
              </a:rPr>
              <a:t>Jeśli niezgodności nie ma </a:t>
            </a:r>
            <a:r>
              <a:rPr lang="pl-PL" sz="1900" dirty="0">
                <a:solidFill>
                  <a:srgbClr val="0070C0"/>
                </a:solidFill>
              </a:rPr>
              <a:t>(tak jak w prezentacji) wówczas wpisujemy wyrazy </a:t>
            </a:r>
            <a:r>
              <a:rPr lang="pl-PL" sz="1900" b="1" dirty="0">
                <a:solidFill>
                  <a:srgbClr val="0070C0"/>
                </a:solidFill>
              </a:rPr>
              <a:t>„brak uwag”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sz="1900" dirty="0">
              <a:solidFill>
                <a:srgbClr val="0070C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sz="1900" dirty="0">
              <a:solidFill>
                <a:srgbClr val="58595B"/>
              </a:solidFill>
            </a:endParaRPr>
          </a:p>
          <a:p>
            <a:pPr algn="just">
              <a:spcBef>
                <a:spcPts val="600"/>
              </a:spcBef>
              <a:buFontTx/>
              <a:buNone/>
              <a:defRPr/>
            </a:pPr>
            <a:r>
              <a:rPr lang="pl-PL" altLang="pl-PL" sz="1900" b="1" dirty="0">
                <a:latin typeface="Times New Roman" panose="02020603050405020304" pitchFamily="18" charset="0"/>
              </a:rPr>
              <a:t>IV.	UWAGI I ADNOTACJE</a:t>
            </a:r>
          </a:p>
          <a:p>
            <a:pPr algn="just">
              <a:spcBef>
                <a:spcPct val="0"/>
              </a:spcBef>
              <a:buFontTx/>
              <a:buNone/>
              <a:defRPr/>
            </a:pPr>
            <a:r>
              <a:rPr lang="pl-PL" altLang="pl-PL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15.</a:t>
            </a:r>
            <a:r>
              <a:rPr lang="pl-PL" altLang="pl-PL" sz="1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**)</a:t>
            </a:r>
            <a:r>
              <a:rPr lang="pl-PL" altLang="pl-PL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Uwagi o przypuszczalnej przyczynie różnicy pomiędzy sumą liczb z pkt.3 i 4 liczbą z pkt.1;</a:t>
            </a:r>
          </a:p>
          <a:p>
            <a:pPr algn="just">
              <a:spcBef>
                <a:spcPct val="0"/>
              </a:spcBef>
              <a:buFontTx/>
              <a:buNone/>
              <a:defRPr/>
            </a:pPr>
            <a:r>
              <a:rPr lang="pl-PL" altLang="pl-PL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jeżeli różnica  nie występuje, wpisać „brak uwag”: …………………………………………………..</a:t>
            </a:r>
          </a:p>
          <a:p>
            <a:pPr algn="just">
              <a:spcBef>
                <a:spcPct val="0"/>
              </a:spcBef>
              <a:buFontTx/>
              <a:buNone/>
              <a:defRPr/>
            </a:pPr>
            <a:r>
              <a:rPr lang="pl-PL" altLang="pl-PL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………………………………………</a:t>
            </a:r>
            <a:r>
              <a:rPr lang="pl-PL" altLang="pl-PL" sz="1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BRAK UWAG</a:t>
            </a:r>
            <a:r>
              <a:rPr lang="pl-PL" altLang="pl-PL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………………………………………………….</a:t>
            </a:r>
          </a:p>
          <a:p>
            <a:pPr algn="just">
              <a:spcBef>
                <a:spcPct val="0"/>
              </a:spcBef>
              <a:buFontTx/>
              <a:buNone/>
              <a:defRPr/>
            </a:pPr>
            <a:endParaRPr lang="pl-PL" altLang="pl-PL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  <a:defRPr/>
            </a:pPr>
            <a:endParaRPr lang="pl-PL" altLang="pl-PL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pl-PL" sz="1900" dirty="0">
                <a:solidFill>
                  <a:srgbClr val="0070C0"/>
                </a:solidFill>
              </a:rPr>
              <a:t>Dopiero wówczas przystępujemy do dalszego wypełniania protokołu !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dirty="0">
              <a:solidFill>
                <a:schemeClr val="bg1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dirty="0">
              <a:solidFill>
                <a:srgbClr val="58595B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dirty="0">
              <a:solidFill>
                <a:srgbClr val="58595B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dirty="0">
              <a:solidFill>
                <a:srgbClr val="58595B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sz="18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sz="1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ctr">
              <a:defRPr/>
            </a:pPr>
            <a:endParaRPr lang="pl-PL" sz="1400" dirty="0">
              <a:solidFill>
                <a:srgbClr val="0070C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sz="1800" dirty="0">
              <a:solidFill>
                <a:srgbClr val="C00000"/>
              </a:solidFill>
              <a:cs typeface="Arial" panose="020B0604020202020204" pitchFamily="34" charset="0"/>
            </a:endParaRPr>
          </a:p>
          <a:p>
            <a:pPr>
              <a:defRPr/>
            </a:pPr>
            <a:endParaRPr lang="pl-PL" dirty="0">
              <a:solidFill>
                <a:srgbClr val="FF0000"/>
              </a:solidFill>
            </a:endParaRPr>
          </a:p>
        </p:txBody>
      </p:sp>
      <p:pic>
        <p:nvPicPr>
          <p:cNvPr id="3" name="Obraz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9231" y="145644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173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Prostokąt 3"/>
          <p:cNvSpPr>
            <a:spLocks noChangeArrowheads="1"/>
          </p:cNvSpPr>
          <p:nvPr/>
        </p:nvSpPr>
        <p:spPr bwMode="auto">
          <a:xfrm>
            <a:off x="1330582" y="439738"/>
            <a:ext cx="72009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Open Sans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Open Sans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Open Sans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Open Sans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Open San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Open San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Open San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Open San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Open Sans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l-PL" altLang="pl-PL" sz="1800" b="1" dirty="0">
                <a:solidFill>
                  <a:srgbClr val="C00000"/>
                </a:solidFill>
                <a:latin typeface="Arial" panose="020B0604020202020204" pitchFamily="34" charset="0"/>
              </a:rPr>
              <a:t>ROZLICZENIE KART DO GŁOSOWANIA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pl-PL" altLang="pl-PL" sz="1800" b="1" dirty="0">
                <a:solidFill>
                  <a:srgbClr val="0070C0"/>
                </a:solidFill>
                <a:latin typeface="Arial" panose="020B0604020202020204" pitchFamily="34" charset="0"/>
              </a:rPr>
              <a:t>czynności przed otworzeniem urny</a:t>
            </a:r>
          </a:p>
        </p:txBody>
      </p:sp>
      <p:sp>
        <p:nvSpPr>
          <p:cNvPr id="44035" name="Symbol zastępczy zawartości 4"/>
          <p:cNvSpPr>
            <a:spLocks noGrp="1"/>
          </p:cNvSpPr>
          <p:nvPr>
            <p:ph sz="quarter" idx="4294967295"/>
          </p:nvPr>
        </p:nvSpPr>
        <p:spPr>
          <a:xfrm>
            <a:off x="107950" y="763588"/>
            <a:ext cx="8856663" cy="5886450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pl-PL" altLang="pl-PL" sz="2000" b="1" u="sng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Krok 6.</a:t>
            </a:r>
            <a:endParaRPr lang="pl-PL" altLang="pl-PL" sz="2000" u="sng" dirty="0" smtClean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pl-PL" altLang="pl-PL" sz="1800" u="sng" dirty="0" smtClean="0">
                <a:latin typeface="Franklin Gothic Book" panose="020B0503020102020204" pitchFamily="34" charset="0"/>
              </a:rPr>
              <a:t>komisja ustala </a:t>
            </a:r>
            <a:r>
              <a:rPr lang="pl-PL" altLang="pl-PL" sz="1800" b="1" u="sng" dirty="0" smtClean="0">
                <a:solidFill>
                  <a:srgbClr val="0070C0"/>
                </a:solidFill>
                <a:latin typeface="Franklin Gothic Book" panose="020B0503020102020204" pitchFamily="34" charset="0"/>
              </a:rPr>
              <a:t>liczbę wyborców głosujących przez pełnomocnika</a:t>
            </a:r>
            <a:r>
              <a:rPr lang="pl-PL" altLang="pl-PL" sz="1800" u="sng" dirty="0" smtClean="0">
                <a:solidFill>
                  <a:srgbClr val="0070C0"/>
                </a:solidFill>
                <a:latin typeface="Franklin Gothic Book" panose="020B0503020102020204" pitchFamily="34" charset="0"/>
              </a:rPr>
              <a:t> </a:t>
            </a:r>
            <a:r>
              <a:rPr lang="pl-PL" altLang="pl-PL" sz="1600" dirty="0" smtClean="0">
                <a:solidFill>
                  <a:srgbClr val="0070C0"/>
                </a:solidFill>
              </a:rPr>
              <a:t>- </a:t>
            </a:r>
            <a:r>
              <a:rPr lang="pl-PL" altLang="pl-PL" sz="1600" dirty="0" smtClean="0"/>
              <a:t>na podstawie liczby podpisów w spisie wyborców, złożonych obok dopisku „pełnomocnik” w rubryce „Uwagi”.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pl-PL" altLang="pl-PL" sz="1600" dirty="0" smtClean="0"/>
              <a:t>Liczbę wpisuje się w </a:t>
            </a:r>
            <a:r>
              <a:rPr lang="pl-PL" altLang="pl-PL" sz="1600" b="1" dirty="0" smtClean="0">
                <a:solidFill>
                  <a:srgbClr val="0070C0"/>
                </a:solidFill>
              </a:rPr>
              <a:t>punkcie 5 protokołu.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l-PL" altLang="pl-PL" sz="1600" b="1" dirty="0" smtClean="0">
              <a:solidFill>
                <a:srgbClr val="0070C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pl-PL" altLang="pl-PL" sz="2000" b="1" u="sng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Krok 7.</a:t>
            </a:r>
            <a:endParaRPr lang="pl-PL" altLang="pl-PL" sz="2000" u="sng" dirty="0" smtClean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fontAlgn="ctr">
              <a:buFont typeface="Arial" panose="020B0604020202020204" pitchFamily="34" charset="0"/>
              <a:buNone/>
            </a:pPr>
            <a:r>
              <a:rPr lang="pl-PL" altLang="pl-PL" sz="1800" u="sng" dirty="0" smtClean="0">
                <a:solidFill>
                  <a:schemeClr val="bg1">
                    <a:lumMod val="50000"/>
                  </a:schemeClr>
                </a:solidFill>
                <a:latin typeface="Franklin Gothic Book" panose="020B0503020102020204" pitchFamily="34" charset="0"/>
              </a:rPr>
              <a:t>komisja ustala </a:t>
            </a:r>
            <a:r>
              <a:rPr lang="pl-PL" altLang="pl-PL" sz="1800" b="1" u="sng" dirty="0" smtClean="0">
                <a:solidFill>
                  <a:srgbClr val="0070C0"/>
                </a:solidFill>
                <a:latin typeface="Franklin Gothic Book" panose="020B0503020102020204" pitchFamily="34" charset="0"/>
              </a:rPr>
              <a:t>liczbę wyborców głosujących na podstawie zaświadczenia o prawie do głosowania </a:t>
            </a:r>
            <a:r>
              <a:rPr lang="pl-PL" altLang="pl-PL" sz="1600" dirty="0" smtClean="0"/>
              <a:t>- ustalenia tego dokonuje na podstawie liczby otrzymanych zaświadczeń, które komisja </a:t>
            </a:r>
            <a:r>
              <a:rPr lang="pl-PL" altLang="pl-PL" sz="1600" u="sng" dirty="0" smtClean="0">
                <a:solidFill>
                  <a:srgbClr val="FF0000"/>
                </a:solidFill>
              </a:rPr>
              <a:t>odebrała od wyborców i dołączyła do spisu wyborców</a:t>
            </a:r>
            <a:endParaRPr lang="pl-PL" altLang="pl-PL" sz="1600" u="sng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0" indent="0" fontAlgn="ctr">
              <a:buFont typeface="Arial" panose="020B0604020202020204" pitchFamily="34" charset="0"/>
              <a:buNone/>
            </a:pPr>
            <a:r>
              <a:rPr lang="pl-PL" altLang="pl-PL" sz="1600" dirty="0" smtClean="0">
                <a:solidFill>
                  <a:schemeClr val="bg1">
                    <a:lumMod val="50000"/>
                  </a:schemeClr>
                </a:solidFill>
              </a:rPr>
              <a:t>liczbę tę wpisuje się </a:t>
            </a:r>
            <a:r>
              <a:rPr lang="pl-PL" altLang="pl-PL" sz="1600" b="1" dirty="0" smtClean="0">
                <a:solidFill>
                  <a:srgbClr val="0070C0"/>
                </a:solidFill>
              </a:rPr>
              <a:t>w punkcie 6 protokołu głosowania</a:t>
            </a:r>
            <a:r>
              <a:rPr lang="pl-PL" altLang="pl-PL" sz="1600" dirty="0" smtClean="0">
                <a:solidFill>
                  <a:srgbClr val="0070C0"/>
                </a:solidFill>
              </a:rPr>
              <a:t>.</a:t>
            </a:r>
          </a:p>
          <a:p>
            <a:pPr marL="0" indent="0" fontAlgn="ctr">
              <a:buFont typeface="Arial" panose="020B0604020202020204" pitchFamily="34" charset="0"/>
              <a:buNone/>
            </a:pPr>
            <a:endParaRPr lang="pl-PL" altLang="pl-PL" sz="1600" dirty="0" smtClean="0">
              <a:solidFill>
                <a:srgbClr val="0070C0"/>
              </a:solidFill>
            </a:endParaRPr>
          </a:p>
          <a:p>
            <a:pPr marL="0" indent="0" fontAlgn="ctr">
              <a:buFont typeface="Arial" panose="020B0604020202020204" pitchFamily="34" charset="0"/>
              <a:buNone/>
            </a:pPr>
            <a:endParaRPr lang="pl-PL" altLang="pl-PL" sz="1600" dirty="0" smtClean="0">
              <a:solidFill>
                <a:srgbClr val="0070C0"/>
              </a:solidFill>
            </a:endParaRPr>
          </a:p>
          <a:p>
            <a:pPr marL="0" indent="0" fontAlgn="ctr">
              <a:buFont typeface="Arial" panose="020B0604020202020204" pitchFamily="34" charset="0"/>
              <a:buNone/>
            </a:pPr>
            <a:endParaRPr lang="pl-PL" altLang="pl-PL" sz="1600" dirty="0" smtClean="0">
              <a:solidFill>
                <a:srgbClr val="0070C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pl-PL" altLang="pl-PL" sz="1600" dirty="0" smtClean="0">
              <a:solidFill>
                <a:schemeClr val="bg1"/>
              </a:solidFill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6542"/>
              </p:ext>
            </p:extLst>
          </p:nvPr>
        </p:nvGraphicFramePr>
        <p:xfrm>
          <a:off x="179387" y="4817386"/>
          <a:ext cx="8713788" cy="13646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4534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01480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5072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5072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45072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4507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45072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4079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4" marR="4445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Liczba wyborców głosujących przez pełnomocnika </a:t>
                      </a:r>
                      <a:r>
                        <a:rPr lang="pl-PL" sz="1200" i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(liczba podpisów pełnomocników głosujących w imieniu wyborców ujętych w spisie, znajdujących się obok dopisku „pełnomocnik” w rubryce spisu „Uwagi”)</a:t>
                      </a:r>
                      <a:endParaRPr lang="pl-PL" sz="12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4" marR="4445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4" marR="4445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4" marR="4445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4" marR="4445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pl-PL" sz="1200" b="1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pl-PL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4" marR="4445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pl-PL" sz="1200" b="1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pl-PL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4" marR="4445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079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4" marR="4445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kern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Liczba wyborców głosujących na podstawie zaświadczenia o prawie do głosowania</a:t>
                      </a:r>
                      <a:endParaRPr lang="pl-PL" sz="1200" b="1" kern="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4" marR="4445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4" marR="4445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4" marR="4445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4" marR="4445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pl-PL" sz="12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4" marR="4445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r>
                        <a:rPr lang="pl-PL" sz="12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4" marR="4445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7987">
                <a:tc gridSpan="7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pl-PL" sz="12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b="1" dirty="0" smtClean="0">
                          <a:solidFill>
                            <a:srgbClr val="0070C0"/>
                          </a:solidFill>
                          <a:effectLst/>
                        </a:rPr>
                        <a:t>Uwaga</a:t>
                      </a:r>
                      <a:r>
                        <a:rPr lang="pl-PL" sz="1200" b="1" dirty="0">
                          <a:solidFill>
                            <a:srgbClr val="0070C0"/>
                          </a:solidFill>
                          <a:effectLst/>
                        </a:rPr>
                        <a:t>! Suma liczb z pkt 5 i 6 musi być mniejsza lub równa liczbie z pkt 4.</a:t>
                      </a:r>
                      <a:endParaRPr lang="pl-PL" sz="12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4" marR="44454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5" name="Obraz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9231" y="145644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3003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Prostokąt 3"/>
          <p:cNvSpPr>
            <a:spLocks noChangeArrowheads="1"/>
          </p:cNvSpPr>
          <p:nvPr/>
        </p:nvSpPr>
        <p:spPr bwMode="auto">
          <a:xfrm>
            <a:off x="1474788" y="503066"/>
            <a:ext cx="72009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Open Sans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Open Sans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Open Sans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Open Sans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Open San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Open San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Open San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Open San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Open Sans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l-PL" altLang="pl-PL" sz="1800" b="1" dirty="0">
                <a:solidFill>
                  <a:srgbClr val="C00000"/>
                </a:solidFill>
                <a:latin typeface="Arial" panose="020B0604020202020204" pitchFamily="34" charset="0"/>
              </a:rPr>
              <a:t>ROZLICZENIE KART DO GŁOSOWANIA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pl-PL" altLang="pl-PL" sz="1800" b="1" dirty="0">
                <a:solidFill>
                  <a:srgbClr val="0070C0"/>
                </a:solidFill>
                <a:latin typeface="Arial" panose="020B0604020202020204" pitchFamily="34" charset="0"/>
              </a:rPr>
              <a:t>czynności przed otworzeniem urny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4294967295"/>
          </p:nvPr>
        </p:nvSpPr>
        <p:spPr>
          <a:xfrm>
            <a:off x="211682" y="1141914"/>
            <a:ext cx="8647611" cy="1921962"/>
          </a:xfrm>
        </p:spPr>
        <p:txBody>
          <a:bodyPr>
            <a:normAutofit/>
          </a:bodyPr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pl-PL" sz="2000" b="1" u="sng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Krok </a:t>
            </a:r>
            <a:r>
              <a:rPr lang="pl-PL" sz="2000" b="1" u="sng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8.</a:t>
            </a:r>
          </a:p>
          <a:p>
            <a:pPr marL="0" indent="0" algn="just">
              <a:buFont typeface="Arial" panose="020B0604020202020204" pitchFamily="34" charset="0"/>
              <a:buNone/>
              <a:defRPr/>
            </a:pPr>
            <a:r>
              <a:rPr lang="pl-PL" sz="1800" b="1" u="sng" dirty="0" smtClean="0">
                <a:solidFill>
                  <a:srgbClr val="0070C0"/>
                </a:solidFill>
                <a:latin typeface="Franklin Gothic Book" panose="020B0503020102020204" pitchFamily="34" charset="0"/>
              </a:rPr>
              <a:t>liczby </a:t>
            </a:r>
            <a:r>
              <a:rPr lang="pl-PL" sz="1800" b="1" u="sng" dirty="0">
                <a:solidFill>
                  <a:srgbClr val="0070C0"/>
                </a:solidFill>
                <a:latin typeface="Franklin Gothic Book" panose="020B0503020102020204" pitchFamily="34" charset="0"/>
              </a:rPr>
              <a:t>dotyczące głosowania </a:t>
            </a:r>
            <a:r>
              <a:rPr lang="pl-PL" sz="1800" b="1" u="sng" dirty="0" smtClean="0">
                <a:solidFill>
                  <a:srgbClr val="0070C0"/>
                </a:solidFill>
                <a:latin typeface="Franklin Gothic Book" panose="020B0503020102020204" pitchFamily="34" charset="0"/>
              </a:rPr>
              <a:t>korespondencyjnego </a:t>
            </a:r>
            <a:r>
              <a:rPr lang="pl-PL" sz="1400" b="1" dirty="0" smtClean="0"/>
              <a:t>- </a:t>
            </a:r>
            <a:r>
              <a:rPr lang="pl-PL" sz="1400" dirty="0" smtClean="0"/>
              <a:t> wpisują </a:t>
            </a:r>
            <a:r>
              <a:rPr lang="pl-PL" sz="1400" dirty="0"/>
              <a:t>komisje, które w spisie wyborców </a:t>
            </a:r>
            <a:r>
              <a:rPr lang="pl-PL" sz="1400" dirty="0" smtClean="0"/>
              <a:t>mają </a:t>
            </a:r>
            <a:r>
              <a:rPr lang="pl-PL" sz="1400" dirty="0"/>
              <a:t>zamieszczone adnotacje zawierające informacje o wysłaniu pakietu wyborczego do wyborcy.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l-PL" sz="1400" dirty="0" smtClean="0">
                <a:solidFill>
                  <a:srgbClr val="FF0000"/>
                </a:solidFill>
              </a:rPr>
              <a:t>pozostałe </a:t>
            </a:r>
            <a:r>
              <a:rPr lang="pl-PL" sz="1400" dirty="0">
                <a:solidFill>
                  <a:srgbClr val="FF0000"/>
                </a:solidFill>
              </a:rPr>
              <a:t>komisje w punktach 7–8e protokołu głosowania wpisują cyfrę „0</a:t>
            </a:r>
            <a:r>
              <a:rPr lang="pl-PL" sz="1400" dirty="0" smtClean="0">
                <a:solidFill>
                  <a:srgbClr val="FF0000"/>
                </a:solidFill>
              </a:rPr>
              <a:t>”.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l-PL" sz="1400" dirty="0" smtClean="0"/>
              <a:t>wymagane liczby komisja wpisuje </a:t>
            </a:r>
            <a:r>
              <a:rPr lang="pl-PL" sz="1400" b="1" dirty="0" smtClean="0">
                <a:solidFill>
                  <a:srgbClr val="0070C0"/>
                </a:solidFill>
              </a:rPr>
              <a:t>w punktach 7 oraz 8-8e protokołu głosowania</a:t>
            </a:r>
            <a:endParaRPr lang="pl-PL" sz="1400" b="1" dirty="0">
              <a:solidFill>
                <a:srgbClr val="0070C0"/>
              </a:solidFill>
            </a:endParaRPr>
          </a:p>
          <a:p>
            <a:pPr marL="76200" indent="0">
              <a:buNone/>
              <a:defRPr/>
            </a:pPr>
            <a:endParaRPr lang="pl-PL" sz="1400" dirty="0"/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9508816"/>
              </p:ext>
            </p:extLst>
          </p:nvPr>
        </p:nvGraphicFramePr>
        <p:xfrm>
          <a:off x="395288" y="3373438"/>
          <a:ext cx="8280400" cy="2714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319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71565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2831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2831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42831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428311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428311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2714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kern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Liczba wyborców, którym wysłano pakiety wyborcze</a:t>
                      </a:r>
                      <a:endParaRPr lang="pl-PL" sz="1200" b="1" kern="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2807401"/>
              </p:ext>
            </p:extLst>
          </p:nvPr>
        </p:nvGraphicFramePr>
        <p:xfrm>
          <a:off x="395288" y="3644900"/>
          <a:ext cx="8280400" cy="266382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319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71565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2831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2831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42831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428311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428311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973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kern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Liczba otrzymanych kopert zwrotnych w głosowaniu korespondencyjnym</a:t>
                      </a:r>
                      <a:endParaRPr lang="pl-PL" sz="1200" b="1" kern="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73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8a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kern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Liczba kopert zwrotnych w głosowaniu korespondencyjnym, w których nie było oświadczenia o osobistym i tajnym oddaniu głosu</a:t>
                      </a:r>
                      <a:endParaRPr lang="pl-PL" sz="1200" b="1" kern="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973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8b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kern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Liczba kopert zwrotnych w głosowaniu korespondencyjnym, w których oświadczenie nie było podpisane przez wyborcę</a:t>
                      </a:r>
                      <a:endParaRPr lang="pl-PL" sz="1200" b="1" kern="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pl-PL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973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8c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kern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Liczba kopert zwrotnych w głosowaniu korespondencyjnym, w których nie było koperty na kartę do głosowania</a:t>
                      </a:r>
                      <a:endParaRPr lang="pl-PL" sz="1200" b="1" kern="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pl-PL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973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8d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kern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Liczba kopert zwrotnych w głosowaniu korespondencyjnym, w których znajdowała się niezaklejona koperta na kartę do głosowania</a:t>
                      </a:r>
                      <a:endParaRPr lang="pl-PL" sz="1200" b="1" kern="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pl-PL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973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8e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kern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Liczba kopert na kartę do głosowania w głosowaniu korespondencyjnym wrzuconych do urny</a:t>
                      </a:r>
                      <a:endParaRPr lang="pl-PL" sz="1200" b="1" kern="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pl-PL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79763">
                <a:tc gridSpan="7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Uwaga! </a:t>
                      </a:r>
                      <a:r>
                        <a:rPr lang="pl-PL" sz="12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Liczba z pkt. 8 nie może być większa od liczby z pkt. 7. Suma liczb z pkt. 8a – 8e nie może być mniejsza od liczby z pkt. 8.</a:t>
                      </a:r>
                      <a:endParaRPr lang="pl-PL" sz="12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pic>
        <p:nvPicPr>
          <p:cNvPr id="7" name="Obraz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9231" y="145644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28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lerio template">
  <a:themeElements>
    <a:clrScheme name="Custom 347">
      <a:dk1>
        <a:srgbClr val="263248"/>
      </a:dk1>
      <a:lt1>
        <a:srgbClr val="FFFFFF"/>
      </a:lt1>
      <a:dk2>
        <a:srgbClr val="434343"/>
      </a:dk2>
      <a:lt2>
        <a:srgbClr val="E0E4E9"/>
      </a:lt2>
      <a:accent1>
        <a:srgbClr val="3F5378"/>
      </a:accent1>
      <a:accent2>
        <a:srgbClr val="263248"/>
      </a:accent2>
      <a:accent3>
        <a:srgbClr val="92A8C8"/>
      </a:accent3>
      <a:accent4>
        <a:srgbClr val="C7D3E6"/>
      </a:accent4>
      <a:accent5>
        <a:srgbClr val="FF9800"/>
      </a:accent5>
      <a:accent6>
        <a:srgbClr val="D26F00"/>
      </a:accent6>
      <a:hlink>
        <a:srgbClr val="3F5378"/>
      </a:hlink>
      <a:folHlink>
        <a:srgbClr val="6611CC"/>
      </a:folHlink>
    </a:clrScheme>
    <a:fontScheme name="Pakiet 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2369</TotalTime>
  <Words>2199</Words>
  <Application>Microsoft Office PowerPoint</Application>
  <PresentationFormat>Pokaz na ekranie (4:3)</PresentationFormat>
  <Paragraphs>853</Paragraphs>
  <Slides>38</Slides>
  <Notes>1</Notes>
  <HiddenSlides>1</HiddenSlides>
  <MMClips>0</MMClips>
  <ScaleCrop>false</ScaleCrop>
  <HeadingPairs>
    <vt:vector size="6" baseType="variant">
      <vt:variant>
        <vt:lpstr>Używane czcionki</vt:lpstr>
      </vt:variant>
      <vt:variant>
        <vt:i4>11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38</vt:i4>
      </vt:variant>
    </vt:vector>
  </HeadingPairs>
  <TitlesOfParts>
    <vt:vector size="50" baseType="lpstr">
      <vt:lpstr>Yu Gothic Medium</vt:lpstr>
      <vt:lpstr>Arial</vt:lpstr>
      <vt:lpstr>Arial Black</vt:lpstr>
      <vt:lpstr>Arvo</vt:lpstr>
      <vt:lpstr>Calibri</vt:lpstr>
      <vt:lpstr>Franklin Gothic Book</vt:lpstr>
      <vt:lpstr>Neo Sans Pro</vt:lpstr>
      <vt:lpstr>Open Sans</vt:lpstr>
      <vt:lpstr>Roboto Condensed</vt:lpstr>
      <vt:lpstr>Roboto Condensed Light</vt:lpstr>
      <vt:lpstr>Times New Roman</vt:lpstr>
      <vt:lpstr>Salerio template</vt:lpstr>
      <vt:lpstr>Szkolenie członków obwodowych komisji wyborczych cz. II</vt:lpstr>
      <vt:lpstr>Prezentacja programu PowerPoint</vt:lpstr>
      <vt:lpstr>Prezentacja programu PowerPoint</vt:lpstr>
      <vt:lpstr> w pierwszej kolejności komisja dokonuje rozliczenia kart do głosowania.  Krok 1.   komisja wpisuje w punkcie 1 protokołu - liczbę otrzymanych kart do głosowania (ustaloną/przeliczoną przed rozpoczęciem głosowania tj. przed 7 rano !)  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 Krok 12 komisja liczy karty całe wyjęte z urny – liczbę wpisuje w punkcie 9 obu protokołów w punkcie 9a komisja - wpisuje liczbę kart wyjętych z kopert na kartę do głosowania  - komisje, w których nie było kopert na kartę do głosowania w głosowaniu korespondencyjnym ( takich będzie zdecydowana większość) wpisują cyfrę „0” w punkcie 9a protokołu głosowania.       Uwaga!         Liczba z pkt 9 pomniejszona o liczbę z pkt 9a powinna być równa liczbie z pkt 4. Dodatkowo liczba z pkt 9a nie może być  większa od liczby z pkt 8e; jeśli tak nie jest — przypuszczalną przyczynę należy opisać w pkt 16.   16.**)Uwagi o przypuszczalnej przyczynie różnicy pomiędzy liczbą z pkt. 9 pomniejszoną o liczbę    z pkt. 9a a liczbą z pkt. 4, a także o przypuszczalnej przyczynie różnicy pomiędzy liczbą z pkt. 9a a liczbą z pkt. 8e; jeżeli różnice nie występują, wpisać „brak uwag” (różnica dwóch kart)  np. 1. jedna karta została całkowicie przerwana       2. jednej karty wyborca nie wrzucił do urny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Szkolenie członków obwodowych komisji wyborczych</dc:title>
  <dc:creator>Wojciech Kalinowski</dc:creator>
  <cp:lastModifiedBy>Piotr Kwasniewski</cp:lastModifiedBy>
  <cp:revision>128</cp:revision>
  <dcterms:created xsi:type="dcterms:W3CDTF">2020-06-12T09:53:44Z</dcterms:created>
  <dcterms:modified xsi:type="dcterms:W3CDTF">2020-06-15T12:37:52Z</dcterms:modified>
</cp:coreProperties>
</file>